
<file path=[Content_Types].xml><?xml version="1.0" encoding="utf-8"?>
<Types xmlns="http://schemas.openxmlformats.org/package/2006/content-types">
  <Override PartName="/ppt/diagrams/drawing2.xml" ContentType="application/vnd.ms-office.drawingml.diagramDrawing+xml"/>
  <Override PartName="/ppt/slideLayouts/slideLayout15.xml" ContentType="application/vnd.openxmlformats-officedocument.presentationml.slideLayout+xml"/>
  <Override PartName="/ppt/slides/slide9.xml" ContentType="application/vnd.openxmlformats-officedocument.presentationml.slide+xml"/>
  <Override PartName="/ppt/diagrams/data2.xml" ContentType="application/vnd.openxmlformats-officedocument.drawingml.diagramData+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diagrams/colors1.xml" ContentType="application/vnd.openxmlformats-officedocument.drawingml.diagramColors+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Default Extension="jpeg" ContentType="image/jpeg"/>
  <Override PartName="/ppt/slides/slide1.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Default Extension="xml" ContentType="application/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ppt/diagrams/colors2.xml" ContentType="application/vnd.openxmlformats-officedocument.drawingml.diagramColors+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diagrams/quickStyle1.xml" ContentType="application/vnd.openxmlformats-officedocument.drawingml.diagramStyle+xml"/>
  <Override PartName="/ppt/diagrams/layout1.xml" ContentType="application/vnd.openxmlformats-officedocument.drawingml.diagramLayout+xml"/>
  <Override PartName="/ppt/slideLayouts/slideLayout17.xml" ContentType="application/vnd.openxmlformats-officedocument.presentationml.slideLayout+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diagrams/layout2.xml" ContentType="application/vnd.openxmlformats-officedocument.drawingml.diagramLayout+xml"/>
  <Override PartName="/ppt/diagrams/quickStyle2.xml" ContentType="application/vnd.openxmlformats-officedocument.drawingml.diagramStyle+xml"/>
  <Override PartName="/ppt/slideLayouts/slideLayout3.xml" ContentType="application/vnd.openxmlformats-officedocument.presentationml.slideLayout+xml"/>
  <Override PartName="/ppt/slideLayouts/slideLayout18.xml" ContentType="application/vnd.openxmlformats-officedocument.presentationml.slideLayout+xml"/>
  <Override PartName="/ppt/diagrams/drawing1.xml" ContentType="application/vnd.ms-office.drawingml.diagramDrawing+xml"/>
  <Override PartName="/ppt/slideLayouts/slideLayout14.xml" ContentType="application/vnd.openxmlformats-officedocument.presentationml.slideLayout+xml"/>
  <Override PartName="/ppt/slides/slide8.xml" ContentType="application/vnd.openxmlformats-officedocument.presentationml.slide+xml"/>
  <Override PartName="/ppt/diagrams/data1.xml" ContentType="application/vnd.openxmlformats-officedocument.drawingml.diagramData+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Layouts/slideLayout19.xml" ContentType="application/vnd.openxmlformats-officedocument.presentationml.slideLayout+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66" r:id="rId4"/>
    <p:sldId id="267" r:id="rId5"/>
    <p:sldId id="268" r:id="rId6"/>
    <p:sldId id="258" r:id="rId7"/>
    <p:sldId id="259" r:id="rId8"/>
    <p:sldId id="260" r:id="rId9"/>
    <p:sldId id="261" r:id="rId10"/>
    <p:sldId id="262" r:id="rId11"/>
    <p:sldId id="263" r:id="rId12"/>
    <p:sldId id="264" r:id="rId13"/>
    <p:sldId id="265"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9" d="100"/>
          <a:sy n="89" d="100"/>
        </p:scale>
        <p:origin x="-144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695A12-FB91-F34C-B907-DBC25FF83B69}" type="doc">
      <dgm:prSet loTypeId="urn:microsoft.com/office/officeart/2005/8/layout/equation2" loCatId="relationship" qsTypeId="urn:microsoft.com/office/officeart/2005/8/quickstyle/simple4" qsCatId="simple" csTypeId="urn:microsoft.com/office/officeart/2005/8/colors/accent1_2" csCatId="accent1" phldr="1"/>
      <dgm:spPr/>
    </dgm:pt>
    <dgm:pt modelId="{9FD43550-8385-FF43-B4AC-48349587C248}">
      <dgm:prSet phldrT="[Text]"/>
      <dgm:spPr/>
      <dgm:t>
        <a:bodyPr/>
        <a:lstStyle/>
        <a:p>
          <a:r>
            <a:rPr lang="en-US" dirty="0" smtClean="0"/>
            <a:t>XBRL Instance</a:t>
          </a:r>
          <a:endParaRPr lang="en-US" dirty="0"/>
        </a:p>
      </dgm:t>
    </dgm:pt>
    <dgm:pt modelId="{749D9912-FFF2-A647-911A-98564FE5771F}" type="parTrans" cxnId="{E3E196F5-C474-2F43-91DC-A38C923A7F14}">
      <dgm:prSet/>
      <dgm:spPr/>
      <dgm:t>
        <a:bodyPr/>
        <a:lstStyle/>
        <a:p>
          <a:endParaRPr lang="en-US"/>
        </a:p>
      </dgm:t>
    </dgm:pt>
    <dgm:pt modelId="{E315147E-7C9F-7F4C-AD34-CCF2B18B2CA2}" type="sibTrans" cxnId="{E3E196F5-C474-2F43-91DC-A38C923A7F14}">
      <dgm:prSet/>
      <dgm:spPr/>
      <dgm:t>
        <a:bodyPr/>
        <a:lstStyle/>
        <a:p>
          <a:endParaRPr lang="en-US"/>
        </a:p>
      </dgm:t>
    </dgm:pt>
    <dgm:pt modelId="{86601BCE-4B7E-D64F-817E-4635F2598B1D}">
      <dgm:prSet phldrT="[Text]"/>
      <dgm:spPr/>
      <dgm:t>
        <a:bodyPr/>
        <a:lstStyle/>
        <a:p>
          <a:r>
            <a:rPr lang="en-US" dirty="0" smtClean="0"/>
            <a:t>XSLT</a:t>
          </a:r>
          <a:endParaRPr lang="en-US" dirty="0"/>
        </a:p>
      </dgm:t>
    </dgm:pt>
    <dgm:pt modelId="{5C37F4D5-7C32-BF4A-BE8C-8CADCF1E77B8}" type="parTrans" cxnId="{5B6D8CE0-E60C-3546-A1EC-6318FE744E6B}">
      <dgm:prSet/>
      <dgm:spPr/>
      <dgm:t>
        <a:bodyPr/>
        <a:lstStyle/>
        <a:p>
          <a:endParaRPr lang="en-US"/>
        </a:p>
      </dgm:t>
    </dgm:pt>
    <dgm:pt modelId="{2472E74C-343A-0E4A-BDE3-54E18E2D5CA9}" type="sibTrans" cxnId="{5B6D8CE0-E60C-3546-A1EC-6318FE744E6B}">
      <dgm:prSet/>
      <dgm:spPr/>
      <dgm:t>
        <a:bodyPr/>
        <a:lstStyle/>
        <a:p>
          <a:endParaRPr lang="en-US"/>
        </a:p>
      </dgm:t>
    </dgm:pt>
    <dgm:pt modelId="{E7A5479A-C5AB-BF4B-9CF5-F928560777DE}">
      <dgm:prSet phldrT="[Text]"/>
      <dgm:spPr/>
      <dgm:t>
        <a:bodyPr/>
        <a:lstStyle/>
        <a:p>
          <a:r>
            <a:rPr lang="en-US" dirty="0" smtClean="0"/>
            <a:t>Display Output</a:t>
          </a:r>
          <a:endParaRPr lang="en-US" dirty="0"/>
        </a:p>
      </dgm:t>
    </dgm:pt>
    <dgm:pt modelId="{A4175007-D8E3-7F4D-BA76-E7F4BB5D74EF}" type="parTrans" cxnId="{4AD87A6B-C55D-6D4D-A992-E1A368DF4EC6}">
      <dgm:prSet/>
      <dgm:spPr/>
      <dgm:t>
        <a:bodyPr/>
        <a:lstStyle/>
        <a:p>
          <a:endParaRPr lang="en-US"/>
        </a:p>
      </dgm:t>
    </dgm:pt>
    <dgm:pt modelId="{DC7B67EF-816A-1348-82E2-B170E626A30E}" type="sibTrans" cxnId="{4AD87A6B-C55D-6D4D-A992-E1A368DF4EC6}">
      <dgm:prSet/>
      <dgm:spPr/>
      <dgm:t>
        <a:bodyPr/>
        <a:lstStyle/>
        <a:p>
          <a:endParaRPr lang="en-US"/>
        </a:p>
      </dgm:t>
    </dgm:pt>
    <dgm:pt modelId="{6D2BAB4E-7029-CE49-A03A-C65A53AC5738}" type="pres">
      <dgm:prSet presAssocID="{48695A12-FB91-F34C-B907-DBC25FF83B69}" presName="Name0" presStyleCnt="0">
        <dgm:presLayoutVars>
          <dgm:dir/>
          <dgm:resizeHandles val="exact"/>
        </dgm:presLayoutVars>
      </dgm:prSet>
      <dgm:spPr/>
    </dgm:pt>
    <dgm:pt modelId="{EA302E4E-E085-2E46-A989-0605F4C413FC}" type="pres">
      <dgm:prSet presAssocID="{48695A12-FB91-F34C-B907-DBC25FF83B69}" presName="vNodes" presStyleCnt="0"/>
      <dgm:spPr/>
    </dgm:pt>
    <dgm:pt modelId="{48CD6D96-5E42-0646-97B4-1560FF425FC4}" type="pres">
      <dgm:prSet presAssocID="{9FD43550-8385-FF43-B4AC-48349587C248}" presName="node" presStyleLbl="node1" presStyleIdx="0" presStyleCnt="3">
        <dgm:presLayoutVars>
          <dgm:bulletEnabled val="1"/>
        </dgm:presLayoutVars>
      </dgm:prSet>
      <dgm:spPr/>
      <dgm:t>
        <a:bodyPr/>
        <a:lstStyle/>
        <a:p>
          <a:endParaRPr lang="en-US"/>
        </a:p>
      </dgm:t>
    </dgm:pt>
    <dgm:pt modelId="{5B1A9DD8-93FA-AF46-8F4F-B846E9E1F906}" type="pres">
      <dgm:prSet presAssocID="{E315147E-7C9F-7F4C-AD34-CCF2B18B2CA2}" presName="spacerT" presStyleCnt="0"/>
      <dgm:spPr/>
    </dgm:pt>
    <dgm:pt modelId="{E6458DDF-C18B-A049-9110-2703BF23D165}" type="pres">
      <dgm:prSet presAssocID="{E315147E-7C9F-7F4C-AD34-CCF2B18B2CA2}" presName="sibTrans" presStyleLbl="sibTrans2D1" presStyleIdx="0" presStyleCnt="2"/>
      <dgm:spPr/>
      <dgm:t>
        <a:bodyPr/>
        <a:lstStyle/>
        <a:p>
          <a:endParaRPr lang="en-US"/>
        </a:p>
      </dgm:t>
    </dgm:pt>
    <dgm:pt modelId="{94D50B18-E7BF-D34D-A342-AF2EF2FCB19D}" type="pres">
      <dgm:prSet presAssocID="{E315147E-7C9F-7F4C-AD34-CCF2B18B2CA2}" presName="spacerB" presStyleCnt="0"/>
      <dgm:spPr/>
    </dgm:pt>
    <dgm:pt modelId="{D50C4F7F-C81C-C846-B8EC-D5812AA8276C}" type="pres">
      <dgm:prSet presAssocID="{86601BCE-4B7E-D64F-817E-4635F2598B1D}" presName="node" presStyleLbl="node1" presStyleIdx="1" presStyleCnt="3">
        <dgm:presLayoutVars>
          <dgm:bulletEnabled val="1"/>
        </dgm:presLayoutVars>
      </dgm:prSet>
      <dgm:spPr/>
      <dgm:t>
        <a:bodyPr/>
        <a:lstStyle/>
        <a:p>
          <a:endParaRPr lang="en-US"/>
        </a:p>
      </dgm:t>
    </dgm:pt>
    <dgm:pt modelId="{B9C1CFA1-7EB6-CE46-B2CF-8A2FC887371B}" type="pres">
      <dgm:prSet presAssocID="{48695A12-FB91-F34C-B907-DBC25FF83B69}" presName="sibTransLast" presStyleLbl="sibTrans2D1" presStyleIdx="1" presStyleCnt="2"/>
      <dgm:spPr/>
      <dgm:t>
        <a:bodyPr/>
        <a:lstStyle/>
        <a:p>
          <a:endParaRPr lang="en-US"/>
        </a:p>
      </dgm:t>
    </dgm:pt>
    <dgm:pt modelId="{20ADEACC-3938-744C-9011-C3EB12998FDA}" type="pres">
      <dgm:prSet presAssocID="{48695A12-FB91-F34C-B907-DBC25FF83B69}" presName="connectorText" presStyleLbl="sibTrans2D1" presStyleIdx="1" presStyleCnt="2"/>
      <dgm:spPr/>
      <dgm:t>
        <a:bodyPr/>
        <a:lstStyle/>
        <a:p>
          <a:endParaRPr lang="en-US"/>
        </a:p>
      </dgm:t>
    </dgm:pt>
    <dgm:pt modelId="{106401E6-94C4-054B-9783-082242FC7E98}" type="pres">
      <dgm:prSet presAssocID="{48695A12-FB91-F34C-B907-DBC25FF83B69}" presName="lastNode" presStyleLbl="node1" presStyleIdx="2" presStyleCnt="3">
        <dgm:presLayoutVars>
          <dgm:bulletEnabled val="1"/>
        </dgm:presLayoutVars>
      </dgm:prSet>
      <dgm:spPr/>
      <dgm:t>
        <a:bodyPr/>
        <a:lstStyle/>
        <a:p>
          <a:endParaRPr lang="en-US"/>
        </a:p>
      </dgm:t>
    </dgm:pt>
  </dgm:ptLst>
  <dgm:cxnLst>
    <dgm:cxn modelId="{C7979F98-A857-FE4D-A005-3D3D1AEA3856}" type="presOf" srcId="{9FD43550-8385-FF43-B4AC-48349587C248}" destId="{48CD6D96-5E42-0646-97B4-1560FF425FC4}" srcOrd="0" destOrd="0" presId="urn:microsoft.com/office/officeart/2005/8/layout/equation2"/>
    <dgm:cxn modelId="{70B354F8-3A1C-AC4B-A8F8-3006CD32B0C2}" type="presOf" srcId="{E315147E-7C9F-7F4C-AD34-CCF2B18B2CA2}" destId="{E6458DDF-C18B-A049-9110-2703BF23D165}" srcOrd="0" destOrd="0" presId="urn:microsoft.com/office/officeart/2005/8/layout/equation2"/>
    <dgm:cxn modelId="{57234735-CE25-184D-84B2-9FC65CC84D2D}" type="presOf" srcId="{E7A5479A-C5AB-BF4B-9CF5-F928560777DE}" destId="{106401E6-94C4-054B-9783-082242FC7E98}" srcOrd="0" destOrd="0" presId="urn:microsoft.com/office/officeart/2005/8/layout/equation2"/>
    <dgm:cxn modelId="{F6C05971-8D22-F541-AFFF-A19849F36856}" type="presOf" srcId="{2472E74C-343A-0E4A-BDE3-54E18E2D5CA9}" destId="{B9C1CFA1-7EB6-CE46-B2CF-8A2FC887371B}" srcOrd="0" destOrd="0" presId="urn:microsoft.com/office/officeart/2005/8/layout/equation2"/>
    <dgm:cxn modelId="{7512953C-5D79-854E-8987-56CCBBEC4271}" type="presOf" srcId="{86601BCE-4B7E-D64F-817E-4635F2598B1D}" destId="{D50C4F7F-C81C-C846-B8EC-D5812AA8276C}" srcOrd="0" destOrd="0" presId="urn:microsoft.com/office/officeart/2005/8/layout/equation2"/>
    <dgm:cxn modelId="{5B6D8CE0-E60C-3546-A1EC-6318FE744E6B}" srcId="{48695A12-FB91-F34C-B907-DBC25FF83B69}" destId="{86601BCE-4B7E-D64F-817E-4635F2598B1D}" srcOrd="1" destOrd="0" parTransId="{5C37F4D5-7C32-BF4A-BE8C-8CADCF1E77B8}" sibTransId="{2472E74C-343A-0E4A-BDE3-54E18E2D5CA9}"/>
    <dgm:cxn modelId="{E672D72F-091C-E048-92C9-B9500DE10064}" type="presOf" srcId="{2472E74C-343A-0E4A-BDE3-54E18E2D5CA9}" destId="{20ADEACC-3938-744C-9011-C3EB12998FDA}" srcOrd="1" destOrd="0" presId="urn:microsoft.com/office/officeart/2005/8/layout/equation2"/>
    <dgm:cxn modelId="{E3E196F5-C474-2F43-91DC-A38C923A7F14}" srcId="{48695A12-FB91-F34C-B907-DBC25FF83B69}" destId="{9FD43550-8385-FF43-B4AC-48349587C248}" srcOrd="0" destOrd="0" parTransId="{749D9912-FFF2-A647-911A-98564FE5771F}" sibTransId="{E315147E-7C9F-7F4C-AD34-CCF2B18B2CA2}"/>
    <dgm:cxn modelId="{4AD87A6B-C55D-6D4D-A992-E1A368DF4EC6}" srcId="{48695A12-FB91-F34C-B907-DBC25FF83B69}" destId="{E7A5479A-C5AB-BF4B-9CF5-F928560777DE}" srcOrd="2" destOrd="0" parTransId="{A4175007-D8E3-7F4D-BA76-E7F4BB5D74EF}" sibTransId="{DC7B67EF-816A-1348-82E2-B170E626A30E}"/>
    <dgm:cxn modelId="{634EC831-E75C-4340-AC93-563079B1B435}" type="presOf" srcId="{48695A12-FB91-F34C-B907-DBC25FF83B69}" destId="{6D2BAB4E-7029-CE49-A03A-C65A53AC5738}" srcOrd="0" destOrd="0" presId="urn:microsoft.com/office/officeart/2005/8/layout/equation2"/>
    <dgm:cxn modelId="{2829C40E-4439-004D-9871-F2B3888F291A}" type="presParOf" srcId="{6D2BAB4E-7029-CE49-A03A-C65A53AC5738}" destId="{EA302E4E-E085-2E46-A989-0605F4C413FC}" srcOrd="0" destOrd="0" presId="urn:microsoft.com/office/officeart/2005/8/layout/equation2"/>
    <dgm:cxn modelId="{F9D6E79B-8C02-8048-A6BC-3BEC231CCABD}" type="presParOf" srcId="{EA302E4E-E085-2E46-A989-0605F4C413FC}" destId="{48CD6D96-5E42-0646-97B4-1560FF425FC4}" srcOrd="0" destOrd="0" presId="urn:microsoft.com/office/officeart/2005/8/layout/equation2"/>
    <dgm:cxn modelId="{828C8F90-D235-D944-B1DA-3E0CAB4C85C9}" type="presParOf" srcId="{EA302E4E-E085-2E46-A989-0605F4C413FC}" destId="{5B1A9DD8-93FA-AF46-8F4F-B846E9E1F906}" srcOrd="1" destOrd="0" presId="urn:microsoft.com/office/officeart/2005/8/layout/equation2"/>
    <dgm:cxn modelId="{EDC635CA-BFE4-5C44-8C6C-2C604CFAB425}" type="presParOf" srcId="{EA302E4E-E085-2E46-A989-0605F4C413FC}" destId="{E6458DDF-C18B-A049-9110-2703BF23D165}" srcOrd="2" destOrd="0" presId="urn:microsoft.com/office/officeart/2005/8/layout/equation2"/>
    <dgm:cxn modelId="{C901EF0A-18DB-1042-B292-746A82E220AE}" type="presParOf" srcId="{EA302E4E-E085-2E46-A989-0605F4C413FC}" destId="{94D50B18-E7BF-D34D-A342-AF2EF2FCB19D}" srcOrd="3" destOrd="0" presId="urn:microsoft.com/office/officeart/2005/8/layout/equation2"/>
    <dgm:cxn modelId="{40A8C7B9-BF13-8449-B0E5-B6D077698F89}" type="presParOf" srcId="{EA302E4E-E085-2E46-A989-0605F4C413FC}" destId="{D50C4F7F-C81C-C846-B8EC-D5812AA8276C}" srcOrd="4" destOrd="0" presId="urn:microsoft.com/office/officeart/2005/8/layout/equation2"/>
    <dgm:cxn modelId="{C2E5582F-6112-5F48-AB7B-0A022276E7AF}" type="presParOf" srcId="{6D2BAB4E-7029-CE49-A03A-C65A53AC5738}" destId="{B9C1CFA1-7EB6-CE46-B2CF-8A2FC887371B}" srcOrd="1" destOrd="0" presId="urn:microsoft.com/office/officeart/2005/8/layout/equation2"/>
    <dgm:cxn modelId="{452FECC9-58CF-B840-925F-49D5F80D0B66}" type="presParOf" srcId="{B9C1CFA1-7EB6-CE46-B2CF-8A2FC887371B}" destId="{20ADEACC-3938-744C-9011-C3EB12998FDA}" srcOrd="0" destOrd="0" presId="urn:microsoft.com/office/officeart/2005/8/layout/equation2"/>
    <dgm:cxn modelId="{3C01EE64-99A2-7B4C-A8C1-2E8D93646C65}" type="presParOf" srcId="{6D2BAB4E-7029-CE49-A03A-C65A53AC5738}" destId="{106401E6-94C4-054B-9783-082242FC7E98}" srcOrd="2" destOrd="0" presId="urn:microsoft.com/office/officeart/2005/8/layout/equati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B694146-4C1A-7E44-815C-FF32AD1CF0A4}" type="doc">
      <dgm:prSet loTypeId="urn:microsoft.com/office/officeart/2005/8/layout/vList6" loCatId="process" qsTypeId="urn:microsoft.com/office/officeart/2005/8/quickstyle/3D3" qsCatId="3D" csTypeId="urn:microsoft.com/office/officeart/2005/8/colors/accent1_2" csCatId="accent1" phldr="1"/>
      <dgm:spPr/>
      <dgm:t>
        <a:bodyPr/>
        <a:lstStyle/>
        <a:p>
          <a:endParaRPr lang="en-US"/>
        </a:p>
      </dgm:t>
    </dgm:pt>
    <dgm:pt modelId="{FED58635-F175-DD4B-8D49-D46C1E236E65}">
      <dgm:prSet phldrT="[Text]"/>
      <dgm:spPr/>
      <dgm:t>
        <a:bodyPr/>
        <a:lstStyle/>
        <a:p>
          <a:r>
            <a:rPr lang="en-US" dirty="0" smtClean="0"/>
            <a:t>Web Browser</a:t>
          </a:r>
          <a:endParaRPr lang="en-US" dirty="0"/>
        </a:p>
      </dgm:t>
    </dgm:pt>
    <dgm:pt modelId="{BA3ACF64-6869-4C4D-AD53-80EC84E52FBF}" type="parTrans" cxnId="{A8E20DA8-1AEF-0A45-AB0B-EFE1C0D2C29E}">
      <dgm:prSet/>
      <dgm:spPr/>
      <dgm:t>
        <a:bodyPr/>
        <a:lstStyle/>
        <a:p>
          <a:endParaRPr lang="en-US"/>
        </a:p>
      </dgm:t>
    </dgm:pt>
    <dgm:pt modelId="{D7F5FF0E-D7C4-4C4B-AA30-93D460A1845E}" type="sibTrans" cxnId="{A8E20DA8-1AEF-0A45-AB0B-EFE1C0D2C29E}">
      <dgm:prSet/>
      <dgm:spPr/>
      <dgm:t>
        <a:bodyPr/>
        <a:lstStyle/>
        <a:p>
          <a:endParaRPr lang="en-US"/>
        </a:p>
      </dgm:t>
    </dgm:pt>
    <dgm:pt modelId="{080CC7A6-AF5D-6A4C-85D9-534BBBAADA08}">
      <dgm:prSet phldrT="[Text]"/>
      <dgm:spPr/>
      <dgm:t>
        <a:bodyPr/>
        <a:lstStyle/>
        <a:p>
          <a:r>
            <a:rPr lang="en-US" dirty="0" smtClean="0"/>
            <a:t>IXBRL Processor</a:t>
          </a:r>
          <a:endParaRPr lang="en-US" dirty="0"/>
        </a:p>
      </dgm:t>
    </dgm:pt>
    <dgm:pt modelId="{90F11943-F51D-5E4E-8901-6D957E3665A6}" type="parTrans" cxnId="{0EF7D86F-F354-784F-B680-4EC49063E8D9}">
      <dgm:prSet/>
      <dgm:spPr/>
      <dgm:t>
        <a:bodyPr/>
        <a:lstStyle/>
        <a:p>
          <a:endParaRPr lang="en-US"/>
        </a:p>
      </dgm:t>
    </dgm:pt>
    <dgm:pt modelId="{C9719DC0-BDDD-D14D-9262-5431D808495B}" type="sibTrans" cxnId="{0EF7D86F-F354-784F-B680-4EC49063E8D9}">
      <dgm:prSet/>
      <dgm:spPr/>
      <dgm:t>
        <a:bodyPr/>
        <a:lstStyle/>
        <a:p>
          <a:endParaRPr lang="en-US"/>
        </a:p>
      </dgm:t>
    </dgm:pt>
    <dgm:pt modelId="{B324FE42-0D90-5647-B8AC-AA16BEB3D329}">
      <dgm:prSet phldrT="[Text]"/>
      <dgm:spPr/>
      <dgm:t>
        <a:bodyPr/>
        <a:lstStyle/>
        <a:p>
          <a:r>
            <a:rPr lang="en-US" dirty="0" smtClean="0"/>
            <a:t>XBRL Instance</a:t>
          </a:r>
          <a:endParaRPr lang="en-US" dirty="0"/>
        </a:p>
      </dgm:t>
    </dgm:pt>
    <dgm:pt modelId="{32741778-9301-4B41-B790-E37182702976}" type="parTrans" cxnId="{D76F9BD4-D948-A340-B7D5-599022998724}">
      <dgm:prSet/>
      <dgm:spPr/>
      <dgm:t>
        <a:bodyPr/>
        <a:lstStyle/>
        <a:p>
          <a:endParaRPr lang="en-US"/>
        </a:p>
      </dgm:t>
    </dgm:pt>
    <dgm:pt modelId="{A604CECE-5423-5C4C-AE0D-54CFC4225D92}" type="sibTrans" cxnId="{D76F9BD4-D948-A340-B7D5-599022998724}">
      <dgm:prSet/>
      <dgm:spPr>
        <a:ln w="76200" cap="sq" cmpd="sng"/>
      </dgm:spPr>
      <dgm:t>
        <a:bodyPr/>
        <a:lstStyle/>
        <a:p>
          <a:endParaRPr lang="en-US" dirty="0"/>
        </a:p>
      </dgm:t>
    </dgm:pt>
    <dgm:pt modelId="{17B77AEF-23C4-0140-B642-9AF53D6B9C3C}">
      <dgm:prSet phldrT="[Text]"/>
      <dgm:spPr/>
      <dgm:t>
        <a:bodyPr/>
        <a:lstStyle/>
        <a:p>
          <a:r>
            <a:rPr lang="en-US" dirty="0" smtClean="0"/>
            <a:t>Rendered F/S</a:t>
          </a:r>
          <a:endParaRPr lang="en-US" dirty="0"/>
        </a:p>
      </dgm:t>
    </dgm:pt>
    <dgm:pt modelId="{053BE251-9CC6-7143-A301-D1AE83519819}" type="parTrans" cxnId="{142B11A8-2B77-ED41-8024-3531D52FBE80}">
      <dgm:prSet/>
      <dgm:spPr/>
      <dgm:t>
        <a:bodyPr/>
        <a:lstStyle/>
        <a:p>
          <a:endParaRPr lang="en-US"/>
        </a:p>
      </dgm:t>
    </dgm:pt>
    <dgm:pt modelId="{74FDC190-7191-1E41-ADF1-CB797BBF8006}" type="sibTrans" cxnId="{142B11A8-2B77-ED41-8024-3531D52FBE80}">
      <dgm:prSet/>
      <dgm:spPr/>
      <dgm:t>
        <a:bodyPr/>
        <a:lstStyle/>
        <a:p>
          <a:endParaRPr lang="en-US"/>
        </a:p>
      </dgm:t>
    </dgm:pt>
    <dgm:pt modelId="{55048F3C-433D-724E-A27E-13C9E85E12CF}" type="pres">
      <dgm:prSet presAssocID="{8B694146-4C1A-7E44-815C-FF32AD1CF0A4}" presName="Name0" presStyleCnt="0">
        <dgm:presLayoutVars>
          <dgm:dir/>
          <dgm:animLvl val="lvl"/>
          <dgm:resizeHandles/>
        </dgm:presLayoutVars>
      </dgm:prSet>
      <dgm:spPr/>
      <dgm:t>
        <a:bodyPr/>
        <a:lstStyle/>
        <a:p>
          <a:endParaRPr lang="en-US"/>
        </a:p>
      </dgm:t>
    </dgm:pt>
    <dgm:pt modelId="{B2E9E64F-A921-054D-91D5-D9B36BA10137}" type="pres">
      <dgm:prSet presAssocID="{FED58635-F175-DD4B-8D49-D46C1E236E65}" presName="linNode" presStyleCnt="0"/>
      <dgm:spPr/>
    </dgm:pt>
    <dgm:pt modelId="{D4A33627-B500-AC4D-8340-310142325D6D}" type="pres">
      <dgm:prSet presAssocID="{FED58635-F175-DD4B-8D49-D46C1E236E65}" presName="parentShp" presStyleLbl="node1" presStyleIdx="0" presStyleCnt="2">
        <dgm:presLayoutVars>
          <dgm:bulletEnabled val="1"/>
        </dgm:presLayoutVars>
      </dgm:prSet>
      <dgm:spPr/>
      <dgm:t>
        <a:bodyPr/>
        <a:lstStyle/>
        <a:p>
          <a:endParaRPr lang="en-US"/>
        </a:p>
      </dgm:t>
    </dgm:pt>
    <dgm:pt modelId="{034B84E7-CF46-EE47-B552-8FE9475F0A1C}" type="pres">
      <dgm:prSet presAssocID="{FED58635-F175-DD4B-8D49-D46C1E236E65}" presName="childShp" presStyleLbl="bgAccFollowNode1" presStyleIdx="0" presStyleCnt="2">
        <dgm:presLayoutVars>
          <dgm:bulletEnabled val="1"/>
        </dgm:presLayoutVars>
      </dgm:prSet>
      <dgm:spPr/>
      <dgm:t>
        <a:bodyPr/>
        <a:lstStyle/>
        <a:p>
          <a:endParaRPr lang="en-US"/>
        </a:p>
      </dgm:t>
    </dgm:pt>
    <dgm:pt modelId="{F05A760E-BB62-1D4C-9E24-468BE4F205B1}" type="pres">
      <dgm:prSet presAssocID="{D7F5FF0E-D7C4-4C4B-AA30-93D460A1845E}" presName="spacing" presStyleCnt="0"/>
      <dgm:spPr/>
    </dgm:pt>
    <dgm:pt modelId="{F43918E7-A54E-0344-B7AB-9D1BA2A1CC7C}" type="pres">
      <dgm:prSet presAssocID="{080CC7A6-AF5D-6A4C-85D9-534BBBAADA08}" presName="linNode" presStyleCnt="0"/>
      <dgm:spPr/>
    </dgm:pt>
    <dgm:pt modelId="{7355E2F6-B9F4-9042-95D3-764B93542399}" type="pres">
      <dgm:prSet presAssocID="{080CC7A6-AF5D-6A4C-85D9-534BBBAADA08}" presName="parentShp" presStyleLbl="node1" presStyleIdx="1" presStyleCnt="2">
        <dgm:presLayoutVars>
          <dgm:bulletEnabled val="1"/>
        </dgm:presLayoutVars>
      </dgm:prSet>
      <dgm:spPr/>
      <dgm:t>
        <a:bodyPr/>
        <a:lstStyle/>
        <a:p>
          <a:endParaRPr lang="en-US"/>
        </a:p>
      </dgm:t>
    </dgm:pt>
    <dgm:pt modelId="{F547E7C0-1155-5541-BFAE-65B6BF749683}" type="pres">
      <dgm:prSet presAssocID="{080CC7A6-AF5D-6A4C-85D9-534BBBAADA08}" presName="childShp" presStyleLbl="bgAccFollowNode1" presStyleIdx="1" presStyleCnt="2">
        <dgm:presLayoutVars>
          <dgm:bulletEnabled val="1"/>
        </dgm:presLayoutVars>
      </dgm:prSet>
      <dgm:spPr/>
      <dgm:t>
        <a:bodyPr/>
        <a:lstStyle/>
        <a:p>
          <a:endParaRPr lang="en-US"/>
        </a:p>
      </dgm:t>
    </dgm:pt>
  </dgm:ptLst>
  <dgm:cxnLst>
    <dgm:cxn modelId="{7B796D1A-D0E8-7841-B35A-8D2C69D0129D}" type="presOf" srcId="{17B77AEF-23C4-0140-B642-9AF53D6B9C3C}" destId="{034B84E7-CF46-EE47-B552-8FE9475F0A1C}" srcOrd="0" destOrd="0" presId="urn:microsoft.com/office/officeart/2005/8/layout/vList6"/>
    <dgm:cxn modelId="{0EF7D86F-F354-784F-B680-4EC49063E8D9}" srcId="{8B694146-4C1A-7E44-815C-FF32AD1CF0A4}" destId="{080CC7A6-AF5D-6A4C-85D9-534BBBAADA08}" srcOrd="1" destOrd="0" parTransId="{90F11943-F51D-5E4E-8901-6D957E3665A6}" sibTransId="{C9719DC0-BDDD-D14D-9262-5431D808495B}"/>
    <dgm:cxn modelId="{D76F9BD4-D948-A340-B7D5-599022998724}" srcId="{080CC7A6-AF5D-6A4C-85D9-534BBBAADA08}" destId="{B324FE42-0D90-5647-B8AC-AA16BEB3D329}" srcOrd="0" destOrd="0" parTransId="{32741778-9301-4B41-B790-E37182702976}" sibTransId="{A604CECE-5423-5C4C-AE0D-54CFC4225D92}"/>
    <dgm:cxn modelId="{95CE1110-A8FD-4D48-B3A0-DAF92ACE8B05}" type="presOf" srcId="{FED58635-F175-DD4B-8D49-D46C1E236E65}" destId="{D4A33627-B500-AC4D-8340-310142325D6D}" srcOrd="0" destOrd="0" presId="urn:microsoft.com/office/officeart/2005/8/layout/vList6"/>
    <dgm:cxn modelId="{0B9F343B-242E-F04F-932A-2735AFD4668B}" type="presOf" srcId="{B324FE42-0D90-5647-B8AC-AA16BEB3D329}" destId="{F547E7C0-1155-5541-BFAE-65B6BF749683}" srcOrd="0" destOrd="0" presId="urn:microsoft.com/office/officeart/2005/8/layout/vList6"/>
    <dgm:cxn modelId="{1334CA80-3F94-9E48-B596-615CC3FAC584}" type="presOf" srcId="{8B694146-4C1A-7E44-815C-FF32AD1CF0A4}" destId="{55048F3C-433D-724E-A27E-13C9E85E12CF}" srcOrd="0" destOrd="0" presId="urn:microsoft.com/office/officeart/2005/8/layout/vList6"/>
    <dgm:cxn modelId="{A8E20DA8-1AEF-0A45-AB0B-EFE1C0D2C29E}" srcId="{8B694146-4C1A-7E44-815C-FF32AD1CF0A4}" destId="{FED58635-F175-DD4B-8D49-D46C1E236E65}" srcOrd="0" destOrd="0" parTransId="{BA3ACF64-6869-4C4D-AD53-80EC84E52FBF}" sibTransId="{D7F5FF0E-D7C4-4C4B-AA30-93D460A1845E}"/>
    <dgm:cxn modelId="{142B11A8-2B77-ED41-8024-3531D52FBE80}" srcId="{FED58635-F175-DD4B-8D49-D46C1E236E65}" destId="{17B77AEF-23C4-0140-B642-9AF53D6B9C3C}" srcOrd="0" destOrd="0" parTransId="{053BE251-9CC6-7143-A301-D1AE83519819}" sibTransId="{74FDC190-7191-1E41-ADF1-CB797BBF8006}"/>
    <dgm:cxn modelId="{1A93F081-7242-A447-8545-476C30A6808A}" type="presOf" srcId="{080CC7A6-AF5D-6A4C-85D9-534BBBAADA08}" destId="{7355E2F6-B9F4-9042-95D3-764B93542399}" srcOrd="0" destOrd="0" presId="urn:microsoft.com/office/officeart/2005/8/layout/vList6"/>
    <dgm:cxn modelId="{F8CE4EBF-0C50-3E48-881C-0D6B60F558E5}" type="presParOf" srcId="{55048F3C-433D-724E-A27E-13C9E85E12CF}" destId="{B2E9E64F-A921-054D-91D5-D9B36BA10137}" srcOrd="0" destOrd="0" presId="urn:microsoft.com/office/officeart/2005/8/layout/vList6"/>
    <dgm:cxn modelId="{8E54FC5C-8A22-F94E-B2E6-ADA52467F937}" type="presParOf" srcId="{B2E9E64F-A921-054D-91D5-D9B36BA10137}" destId="{D4A33627-B500-AC4D-8340-310142325D6D}" srcOrd="0" destOrd="0" presId="urn:microsoft.com/office/officeart/2005/8/layout/vList6"/>
    <dgm:cxn modelId="{8D7C1D19-DA76-CA46-963E-3E9B73988D83}" type="presParOf" srcId="{B2E9E64F-A921-054D-91D5-D9B36BA10137}" destId="{034B84E7-CF46-EE47-B552-8FE9475F0A1C}" srcOrd="1" destOrd="0" presId="urn:microsoft.com/office/officeart/2005/8/layout/vList6"/>
    <dgm:cxn modelId="{FCA60401-9B88-4440-97EC-4ABFDE31F989}" type="presParOf" srcId="{55048F3C-433D-724E-A27E-13C9E85E12CF}" destId="{F05A760E-BB62-1D4C-9E24-468BE4F205B1}" srcOrd="1" destOrd="0" presId="urn:microsoft.com/office/officeart/2005/8/layout/vList6"/>
    <dgm:cxn modelId="{A0C4E99A-887A-8C43-B004-E2E4BB062828}" type="presParOf" srcId="{55048F3C-433D-724E-A27E-13C9E85E12CF}" destId="{F43918E7-A54E-0344-B7AB-9D1BA2A1CC7C}" srcOrd="2" destOrd="0" presId="urn:microsoft.com/office/officeart/2005/8/layout/vList6"/>
    <dgm:cxn modelId="{5BA84E6B-9439-BB48-A8D8-999912CFC2CC}" type="presParOf" srcId="{F43918E7-A54E-0344-B7AB-9D1BA2A1CC7C}" destId="{7355E2F6-B9F4-9042-95D3-764B93542399}" srcOrd="0" destOrd="0" presId="urn:microsoft.com/office/officeart/2005/8/layout/vList6"/>
    <dgm:cxn modelId="{A4018503-275A-0443-AA2D-D994E5E3C325}" type="presParOf" srcId="{F43918E7-A54E-0344-B7AB-9D1BA2A1CC7C}" destId="{F547E7C0-1155-5541-BFAE-65B6BF749683}"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8CD6D96-5E42-0646-97B4-1560FF425FC4}">
      <dsp:nvSpPr>
        <dsp:cNvPr id="0" name=""/>
        <dsp:cNvSpPr/>
      </dsp:nvSpPr>
      <dsp:spPr>
        <a:xfrm>
          <a:off x="3709" y="202106"/>
          <a:ext cx="1316878" cy="1316878"/>
        </a:xfrm>
        <a:prstGeom prst="ellipse">
          <a:avLst/>
        </a:prstGeom>
        <a:gradFill rotWithShape="0">
          <a:gsLst>
            <a:gs pos="0">
              <a:schemeClr val="accent1">
                <a:hueOff val="0"/>
                <a:satOff val="0"/>
                <a:lumOff val="0"/>
                <a:alphaOff val="0"/>
                <a:shade val="40000"/>
                <a:alpha val="100000"/>
                <a:satMod val="150000"/>
                <a:lumMod val="100000"/>
              </a:schemeClr>
            </a:gs>
            <a:gs pos="100000">
              <a:schemeClr val="accent1">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XBRL Instance</a:t>
          </a:r>
          <a:endParaRPr lang="en-US" sz="1800" kern="1200" dirty="0"/>
        </a:p>
      </dsp:txBody>
      <dsp:txXfrm>
        <a:off x="3709" y="202106"/>
        <a:ext cx="1316878" cy="1316878"/>
      </dsp:txXfrm>
    </dsp:sp>
    <dsp:sp modelId="{E6458DDF-C18B-A049-9110-2703BF23D165}">
      <dsp:nvSpPr>
        <dsp:cNvPr id="0" name=""/>
        <dsp:cNvSpPr/>
      </dsp:nvSpPr>
      <dsp:spPr>
        <a:xfrm>
          <a:off x="280253" y="1625915"/>
          <a:ext cx="763789" cy="763789"/>
        </a:xfrm>
        <a:prstGeom prst="mathPlus">
          <a:avLst/>
        </a:prstGeom>
        <a:gradFill rotWithShape="0">
          <a:gsLst>
            <a:gs pos="0">
              <a:schemeClr val="accent1">
                <a:tint val="60000"/>
                <a:hueOff val="0"/>
                <a:satOff val="0"/>
                <a:lumOff val="0"/>
                <a:alphaOff val="0"/>
                <a:shade val="40000"/>
                <a:alpha val="100000"/>
                <a:satMod val="150000"/>
                <a:lumMod val="100000"/>
              </a:schemeClr>
            </a:gs>
            <a:gs pos="100000">
              <a:schemeClr val="accent1">
                <a:tint val="6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280253" y="1625915"/>
        <a:ext cx="763789" cy="763789"/>
      </dsp:txXfrm>
    </dsp:sp>
    <dsp:sp modelId="{D50C4F7F-C81C-C846-B8EC-D5812AA8276C}">
      <dsp:nvSpPr>
        <dsp:cNvPr id="0" name=""/>
        <dsp:cNvSpPr/>
      </dsp:nvSpPr>
      <dsp:spPr>
        <a:xfrm>
          <a:off x="3709" y="2496635"/>
          <a:ext cx="1316878" cy="1316878"/>
        </a:xfrm>
        <a:prstGeom prst="ellipse">
          <a:avLst/>
        </a:prstGeom>
        <a:gradFill rotWithShape="0">
          <a:gsLst>
            <a:gs pos="0">
              <a:schemeClr val="accent1">
                <a:hueOff val="0"/>
                <a:satOff val="0"/>
                <a:lumOff val="0"/>
                <a:alphaOff val="0"/>
                <a:shade val="40000"/>
                <a:alpha val="100000"/>
                <a:satMod val="150000"/>
                <a:lumMod val="100000"/>
              </a:schemeClr>
            </a:gs>
            <a:gs pos="100000">
              <a:schemeClr val="accent1">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XSLT</a:t>
          </a:r>
          <a:endParaRPr lang="en-US" sz="1800" kern="1200" dirty="0"/>
        </a:p>
      </dsp:txBody>
      <dsp:txXfrm>
        <a:off x="3709" y="2496635"/>
        <a:ext cx="1316878" cy="1316878"/>
      </dsp:txXfrm>
    </dsp:sp>
    <dsp:sp modelId="{B9C1CFA1-7EB6-CE46-B2CF-8A2FC887371B}">
      <dsp:nvSpPr>
        <dsp:cNvPr id="0" name=""/>
        <dsp:cNvSpPr/>
      </dsp:nvSpPr>
      <dsp:spPr>
        <a:xfrm>
          <a:off x="1518119" y="1762870"/>
          <a:ext cx="418767" cy="489878"/>
        </a:xfrm>
        <a:prstGeom prst="rightArrow">
          <a:avLst>
            <a:gd name="adj1" fmla="val 60000"/>
            <a:gd name="adj2" fmla="val 50000"/>
          </a:avLst>
        </a:prstGeom>
        <a:gradFill rotWithShape="0">
          <a:gsLst>
            <a:gs pos="0">
              <a:schemeClr val="accent1">
                <a:tint val="60000"/>
                <a:hueOff val="0"/>
                <a:satOff val="0"/>
                <a:lumOff val="0"/>
                <a:alphaOff val="0"/>
                <a:shade val="40000"/>
                <a:alpha val="100000"/>
                <a:satMod val="150000"/>
                <a:lumMod val="100000"/>
              </a:schemeClr>
            </a:gs>
            <a:gs pos="100000">
              <a:schemeClr val="accent1">
                <a:tint val="6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1518119" y="1762870"/>
        <a:ext cx="418767" cy="489878"/>
      </dsp:txXfrm>
    </dsp:sp>
    <dsp:sp modelId="{106401E6-94C4-054B-9783-082242FC7E98}">
      <dsp:nvSpPr>
        <dsp:cNvPr id="0" name=""/>
        <dsp:cNvSpPr/>
      </dsp:nvSpPr>
      <dsp:spPr>
        <a:xfrm>
          <a:off x="2110714" y="690931"/>
          <a:ext cx="2633756" cy="2633756"/>
        </a:xfrm>
        <a:prstGeom prst="ellipse">
          <a:avLst/>
        </a:prstGeom>
        <a:gradFill rotWithShape="0">
          <a:gsLst>
            <a:gs pos="0">
              <a:schemeClr val="accent1">
                <a:hueOff val="0"/>
                <a:satOff val="0"/>
                <a:lumOff val="0"/>
                <a:alphaOff val="0"/>
                <a:shade val="40000"/>
                <a:alpha val="100000"/>
                <a:satMod val="150000"/>
                <a:lumMod val="100000"/>
              </a:schemeClr>
            </a:gs>
            <a:gs pos="100000">
              <a:schemeClr val="accent1">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n-US" sz="4000" kern="1200" dirty="0" smtClean="0"/>
            <a:t>Display Output</a:t>
          </a:r>
          <a:endParaRPr lang="en-US" sz="4000" kern="1200" dirty="0"/>
        </a:p>
      </dsp:txBody>
      <dsp:txXfrm>
        <a:off x="2110714" y="690931"/>
        <a:ext cx="2633756" cy="263375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4B84E7-CF46-EE47-B552-8FE9475F0A1C}">
      <dsp:nvSpPr>
        <dsp:cNvPr id="0" name=""/>
        <dsp:cNvSpPr/>
      </dsp:nvSpPr>
      <dsp:spPr>
        <a:xfrm>
          <a:off x="1766819" y="496"/>
          <a:ext cx="2650229" cy="1934765"/>
        </a:xfrm>
        <a:prstGeom prst="rightArrow">
          <a:avLst>
            <a:gd name="adj1" fmla="val 75000"/>
            <a:gd name="adj2" fmla="val 50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5240" tIns="15240" rIns="15240" bIns="15240" numCol="1" spcCol="1270" anchor="t" anchorCtr="0">
          <a:noAutofit/>
        </a:bodyPr>
        <a:lstStyle/>
        <a:p>
          <a:pPr marL="228600" lvl="1" indent="-228600" algn="l" defTabSz="1066800">
            <a:lnSpc>
              <a:spcPct val="90000"/>
            </a:lnSpc>
            <a:spcBef>
              <a:spcPct val="0"/>
            </a:spcBef>
            <a:spcAft>
              <a:spcPct val="15000"/>
            </a:spcAft>
            <a:buChar char="••"/>
          </a:pPr>
          <a:r>
            <a:rPr lang="en-US" sz="2400" kern="1200" dirty="0" smtClean="0"/>
            <a:t>Rendered F/S</a:t>
          </a:r>
          <a:endParaRPr lang="en-US" sz="2400" kern="1200" dirty="0"/>
        </a:p>
      </dsp:txBody>
      <dsp:txXfrm>
        <a:off x="1766819" y="496"/>
        <a:ext cx="2650229" cy="1934765"/>
      </dsp:txXfrm>
    </dsp:sp>
    <dsp:sp modelId="{D4A33627-B500-AC4D-8340-310142325D6D}">
      <dsp:nvSpPr>
        <dsp:cNvPr id="0" name=""/>
        <dsp:cNvSpPr/>
      </dsp:nvSpPr>
      <dsp:spPr>
        <a:xfrm>
          <a:off x="0" y="496"/>
          <a:ext cx="1766819" cy="1934765"/>
        </a:xfrm>
        <a:prstGeom prst="roundRect">
          <a:avLst/>
        </a:prstGeom>
        <a:solidFill>
          <a:schemeClr val="accent1">
            <a:hueOff val="0"/>
            <a:satOff val="0"/>
            <a:lumOff val="0"/>
            <a:alphaOff val="0"/>
          </a:schemeClr>
        </a:solidFill>
        <a:ln>
          <a:noFill/>
        </a:ln>
        <a:effectLst>
          <a:innerShdw blurRad="50800" dist="25400" dir="13500000">
            <a:srgbClr val="FFFFFF">
              <a:alpha val="75000"/>
            </a:srgbClr>
          </a:innerShdw>
          <a:outerShdw blurRad="63500" dist="25400" dir="5400000" rotWithShape="0">
            <a:srgbClr val="808080">
              <a:alpha val="7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Web Browser</a:t>
          </a:r>
          <a:endParaRPr lang="en-US" sz="2400" kern="1200" dirty="0"/>
        </a:p>
      </dsp:txBody>
      <dsp:txXfrm>
        <a:off x="0" y="496"/>
        <a:ext cx="1766819" cy="1934765"/>
      </dsp:txXfrm>
    </dsp:sp>
    <dsp:sp modelId="{F547E7C0-1155-5541-BFAE-65B6BF749683}">
      <dsp:nvSpPr>
        <dsp:cNvPr id="0" name=""/>
        <dsp:cNvSpPr/>
      </dsp:nvSpPr>
      <dsp:spPr>
        <a:xfrm>
          <a:off x="1766819" y="2128738"/>
          <a:ext cx="2650229" cy="1934765"/>
        </a:xfrm>
        <a:prstGeom prst="rightArrow">
          <a:avLst>
            <a:gd name="adj1" fmla="val 75000"/>
            <a:gd name="adj2" fmla="val 50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5240" tIns="15240" rIns="15240" bIns="15240" numCol="1" spcCol="1270" anchor="t" anchorCtr="0">
          <a:noAutofit/>
        </a:bodyPr>
        <a:lstStyle/>
        <a:p>
          <a:pPr marL="228600" lvl="1" indent="-228600" algn="l" defTabSz="1066800">
            <a:lnSpc>
              <a:spcPct val="90000"/>
            </a:lnSpc>
            <a:spcBef>
              <a:spcPct val="0"/>
            </a:spcBef>
            <a:spcAft>
              <a:spcPct val="15000"/>
            </a:spcAft>
            <a:buChar char="••"/>
          </a:pPr>
          <a:r>
            <a:rPr lang="en-US" sz="2400" kern="1200" dirty="0" smtClean="0"/>
            <a:t>XBRL Instance</a:t>
          </a:r>
          <a:endParaRPr lang="en-US" sz="2400" kern="1200" dirty="0"/>
        </a:p>
      </dsp:txBody>
      <dsp:txXfrm>
        <a:off x="1766819" y="2128738"/>
        <a:ext cx="2650229" cy="1934765"/>
      </dsp:txXfrm>
    </dsp:sp>
    <dsp:sp modelId="{7355E2F6-B9F4-9042-95D3-764B93542399}">
      <dsp:nvSpPr>
        <dsp:cNvPr id="0" name=""/>
        <dsp:cNvSpPr/>
      </dsp:nvSpPr>
      <dsp:spPr>
        <a:xfrm>
          <a:off x="0" y="2128738"/>
          <a:ext cx="1766819" cy="1934765"/>
        </a:xfrm>
        <a:prstGeom prst="roundRect">
          <a:avLst/>
        </a:prstGeom>
        <a:solidFill>
          <a:schemeClr val="accent1">
            <a:hueOff val="0"/>
            <a:satOff val="0"/>
            <a:lumOff val="0"/>
            <a:alphaOff val="0"/>
          </a:schemeClr>
        </a:solidFill>
        <a:ln>
          <a:noFill/>
        </a:ln>
        <a:effectLst>
          <a:innerShdw blurRad="50800" dist="25400" dir="13500000">
            <a:srgbClr val="FFFFFF">
              <a:alpha val="75000"/>
            </a:srgbClr>
          </a:innerShdw>
          <a:outerShdw blurRad="63500" dist="25400" dir="5400000" rotWithShape="0">
            <a:srgbClr val="808080">
              <a:alpha val="7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IXBRL Processor</a:t>
          </a:r>
          <a:endParaRPr lang="en-US" sz="2400" kern="1200" dirty="0"/>
        </a:p>
      </dsp:txBody>
      <dsp:txXfrm>
        <a:off x="0" y="2128738"/>
        <a:ext cx="1766819" cy="1934765"/>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97D02282-57EE-0145-8236-EFBB78D3F44E}" type="datetimeFigureOut">
              <a:rPr lang="en-US" smtClean="0"/>
              <a:pPr/>
              <a:t>7/11/11</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97D02282-57EE-0145-8236-EFBB78D3F44E}" type="datetimeFigureOut">
              <a:rPr lang="en-US" smtClean="0"/>
              <a:pPr/>
              <a:t>7/11/11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575570-AD81-6041-9061-F959714C0912}" type="slidenum">
              <a:rPr lang="en-US" smtClean="0"/>
              <a:pPr/>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7D02282-57EE-0145-8236-EFBB78D3F44E}" type="datetimeFigureOut">
              <a:rPr lang="en-US" smtClean="0"/>
              <a:pPr/>
              <a:t>7/11/11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575570-AD81-6041-9061-F959714C091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97D02282-57EE-0145-8236-EFBB78D3F44E}" type="datetimeFigureOut">
              <a:rPr lang="en-US" smtClean="0"/>
              <a:pPr/>
              <a:t>7/11/11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575570-AD81-6041-9061-F959714C0912}"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81093" y="3733800"/>
            <a:ext cx="325526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97D02282-57EE-0145-8236-EFBB78D3F44E}" type="datetimeFigureOut">
              <a:rPr lang="en-US" smtClean="0"/>
              <a:pPr/>
              <a:t>7/11/11</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97D02282-57EE-0145-8236-EFBB78D3F44E}" type="datetimeFigureOut">
              <a:rPr lang="en-US" smtClean="0"/>
              <a:pPr/>
              <a:t>7/11/11</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21575570-AD81-6041-9061-F959714C0912}" type="slidenum">
              <a:rPr lang="en-US" smtClean="0"/>
              <a:pPr/>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D02282-57EE-0145-8236-EFBB78D3F44E}" type="datetimeFigureOut">
              <a:rPr lang="en-US" smtClean="0"/>
              <a:pPr/>
              <a:t>7/11/11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575570-AD81-6041-9061-F959714C0912}" type="slidenum">
              <a:rPr lang="en-US" smtClean="0"/>
              <a:pPr/>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97D02282-57EE-0145-8236-EFBB78D3F44E}" type="datetimeFigureOut">
              <a:rPr lang="en-US" smtClean="0"/>
              <a:pPr/>
              <a:t>7/11/11</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21575570-AD81-6041-9061-F959714C0912}"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97D02282-57EE-0145-8236-EFBB78D3F44E}" type="datetimeFigureOut">
              <a:rPr lang="en-US" smtClean="0"/>
              <a:pPr/>
              <a:t>7/11/11</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21575570-AD81-6041-9061-F959714C0912}"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97D02282-57EE-0145-8236-EFBB78D3F44E}" type="datetimeFigureOut">
              <a:rPr lang="en-US" smtClean="0"/>
              <a:pPr/>
              <a:t>7/11/11</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21575570-AD81-6041-9061-F959714C0912}" type="slidenum">
              <a:rPr lang="en-US" smtClean="0"/>
              <a:pPr/>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Click icon to add picture</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7D02282-57EE-0145-8236-EFBB78D3F44E}" type="datetimeFigureOut">
              <a:rPr lang="en-US" smtClean="0"/>
              <a:pPr/>
              <a:t>7/11/11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575570-AD81-6041-9061-F959714C091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7D02282-57EE-0145-8236-EFBB78D3F44E}" type="datetimeFigureOut">
              <a:rPr lang="en-US" smtClean="0"/>
              <a:pPr/>
              <a:t>7/11/11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575570-AD81-6041-9061-F959714C0912}"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7D02282-57EE-0145-8236-EFBB78D3F44E}" type="datetimeFigureOut">
              <a:rPr lang="en-US" smtClean="0"/>
              <a:pPr/>
              <a:t>7/11/11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575570-AD81-6041-9061-F959714C0912}" type="slidenum">
              <a:rPr lang="en-US" smtClean="0"/>
              <a:pPr/>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7D02282-57EE-0145-8236-EFBB78D3F44E}" type="datetimeFigureOut">
              <a:rPr lang="en-US" smtClean="0"/>
              <a:pPr/>
              <a:t>7/11/11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575570-AD81-6041-9061-F959714C0912}"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97D02282-57EE-0145-8236-EFBB78D3F44E}" type="datetimeFigureOut">
              <a:rPr lang="en-US" smtClean="0"/>
              <a:pPr/>
              <a:t>7/11/11</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Click icon to add picture</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97D02282-57EE-0145-8236-EFBB78D3F44E}" type="datetimeFigureOut">
              <a:rPr lang="en-US" smtClean="0"/>
              <a:pPr/>
              <a:t>7/11/11</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21575570-AD81-6041-9061-F959714C0912}" type="slidenum">
              <a:rPr lang="en-US" smtClean="0"/>
              <a:pPr/>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7D02282-57EE-0145-8236-EFBB78D3F44E}" type="datetimeFigureOut">
              <a:rPr lang="en-US" smtClean="0"/>
              <a:pPr/>
              <a:t>7/11/11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575570-AD81-6041-9061-F959714C091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7D02282-57EE-0145-8236-EFBB78D3F44E}" type="datetimeFigureOut">
              <a:rPr lang="en-US" smtClean="0"/>
              <a:pPr/>
              <a:t>7/11/11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575570-AD81-6041-9061-F959714C0912}" type="slidenum">
              <a:rPr lang="en-US" smtClean="0"/>
              <a:pPr/>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7D02282-57EE-0145-8236-EFBB78D3F44E}" type="datetimeFigureOut">
              <a:rPr lang="en-US" smtClean="0"/>
              <a:pPr/>
              <a:t>7/11/11</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21575570-AD81-6041-9061-F959714C091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7D02282-57EE-0145-8236-EFBB78D3F44E}" type="datetimeFigureOut">
              <a:rPr lang="en-US" smtClean="0"/>
              <a:pPr/>
              <a:t>7/11/11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575570-AD81-6041-9061-F959714C0912}" type="slidenum">
              <a:rPr lang="en-US" smtClean="0"/>
              <a:pPr/>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97D02282-57EE-0145-8236-EFBB78D3F44E}" type="datetimeFigureOut">
              <a:rPr lang="en-US" smtClean="0"/>
              <a:pPr/>
              <a:t>7/11/11</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21575570-AD81-6041-9061-F959714C091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hyperlink" Target="http://www.massivedynamic.com/20101231" TargetMode="External"/><Relationship Id="rId4" Type="http://schemas.openxmlformats.org/officeDocument/2006/relationships/hyperlink" Target="http://www.w3.org/2001/XInclude" TargetMode="External"/><Relationship Id="rId1" Type="http://schemas.openxmlformats.org/officeDocument/2006/relationships/slideLayout" Target="../slideLayouts/slideLayout2.xml"/><Relationship Id="rId2" Type="http://schemas.openxmlformats.org/officeDocument/2006/relationships/hyperlink" Target="http://xbrl.us/dei/2009-01-31"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xbrl.org/inlineXBRL/transformation/2010-04-20" TargetMode="External"/><Relationship Id="rId4" Type="http://schemas.openxmlformats.org/officeDocument/2006/relationships/hyperlink" Target="http://www.xbrl.org/2003/linkbase" TargetMode="External"/><Relationship Id="rId5" Type="http://schemas.openxmlformats.org/officeDocument/2006/relationships/hyperlink" Target="http://www.xbrl.org/2003/instance" TargetMode="External"/><Relationship Id="rId6" Type="http://schemas.openxmlformats.org/officeDocument/2006/relationships/hyperlink" Target="http://www.xbrl.org/2003/XLink" TargetMode="External"/><Relationship Id="rId7" Type="http://schemas.openxmlformats.org/officeDocument/2006/relationships/hyperlink" Target="http://www.w3.org/1999/xlink" TargetMode="External"/><Relationship Id="rId8" Type="http://schemas.openxmlformats.org/officeDocument/2006/relationships/hyperlink" Target="http://www.w3.org/XML/1998/namespace" TargetMode="External"/><Relationship Id="rId9" Type="http://schemas.openxmlformats.org/officeDocument/2006/relationships/hyperlink" Target="http://www.w3.org/2001/XMLSchema-instance" TargetMode="External"/><Relationship Id="rId1" Type="http://schemas.openxmlformats.org/officeDocument/2006/relationships/slideLayout" Target="../slideLayouts/slideLayout2.xml"/><Relationship Id="rId2" Type="http://schemas.openxmlformats.org/officeDocument/2006/relationships/hyperlink" Target="http://www.xbrl.org/2008/inlineXBR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iXBRL</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iXBRL</a:t>
            </a:r>
            <a:r>
              <a:rPr lang="en-US" dirty="0" smtClean="0"/>
              <a:t> - </a:t>
            </a:r>
            <a:r>
              <a:rPr lang="en-US" dirty="0" err="1" smtClean="0"/>
              <a:t>Sepcificaiton</a:t>
            </a:r>
            <a:endParaRPr lang="en-US" dirty="0"/>
          </a:p>
        </p:txBody>
      </p:sp>
      <p:sp>
        <p:nvSpPr>
          <p:cNvPr id="3" name="Content Placeholder 2"/>
          <p:cNvSpPr>
            <a:spLocks noGrp="1"/>
          </p:cNvSpPr>
          <p:nvPr>
            <p:ph idx="1"/>
          </p:nvPr>
        </p:nvSpPr>
        <p:spPr>
          <a:xfrm>
            <a:off x="498474" y="1600200"/>
            <a:ext cx="7556313" cy="4525963"/>
          </a:xfrm>
        </p:spPr>
        <p:txBody>
          <a:bodyPr>
            <a:normAutofit fontScale="92500" lnSpcReduction="20000"/>
          </a:bodyPr>
          <a:lstStyle/>
          <a:p>
            <a:r>
              <a:rPr lang="en-US" dirty="0" smtClean="0"/>
              <a:t>Namespace</a:t>
            </a:r>
          </a:p>
          <a:p>
            <a:pPr lvl="1"/>
            <a:r>
              <a:rPr lang="en-US" dirty="0" smtClean="0"/>
              <a:t>ix:http://www.xbrl.org/2008/inlineXBRL/</a:t>
            </a:r>
          </a:p>
          <a:p>
            <a:r>
              <a:rPr lang="en-US" dirty="0" smtClean="0"/>
              <a:t>Elements:</a:t>
            </a:r>
          </a:p>
          <a:p>
            <a:pPr lvl="1"/>
            <a:r>
              <a:rPr lang="en-US" dirty="0" err="1" smtClean="0"/>
              <a:t>ix:denominator</a:t>
            </a:r>
            <a:endParaRPr lang="en-US" dirty="0" smtClean="0"/>
          </a:p>
          <a:p>
            <a:pPr lvl="1"/>
            <a:r>
              <a:rPr lang="en-US" dirty="0" err="1" smtClean="0"/>
              <a:t>ix:exclude</a:t>
            </a:r>
            <a:endParaRPr lang="en-US" dirty="0" smtClean="0"/>
          </a:p>
          <a:p>
            <a:pPr lvl="1"/>
            <a:r>
              <a:rPr lang="en-US" dirty="0" err="1" smtClean="0"/>
              <a:t>ix:footnoteLink</a:t>
            </a:r>
            <a:endParaRPr lang="en-US" dirty="0" smtClean="0"/>
          </a:p>
          <a:p>
            <a:pPr lvl="1"/>
            <a:r>
              <a:rPr lang="en-US" dirty="0" err="1" smtClean="0"/>
              <a:t>ix:fraction</a:t>
            </a:r>
            <a:endParaRPr lang="en-US" dirty="0" smtClean="0"/>
          </a:p>
          <a:p>
            <a:pPr lvl="1"/>
            <a:r>
              <a:rPr lang="en-US" dirty="0" err="1" smtClean="0"/>
              <a:t>ix:header</a:t>
            </a:r>
            <a:endParaRPr lang="en-US" dirty="0" smtClean="0"/>
          </a:p>
          <a:p>
            <a:pPr lvl="1"/>
            <a:r>
              <a:rPr lang="en-US" dirty="0" err="1" smtClean="0"/>
              <a:t>ix:hidden</a:t>
            </a:r>
            <a:endParaRPr lang="en-US" dirty="0" smtClean="0"/>
          </a:p>
          <a:p>
            <a:pPr lvl="1"/>
            <a:r>
              <a:rPr lang="en-US" b="1" dirty="0" err="1" smtClean="0">
                <a:solidFill>
                  <a:srgbClr val="F7901E"/>
                </a:solidFill>
              </a:rPr>
              <a:t>ix:nonFraction</a:t>
            </a:r>
            <a:endParaRPr lang="en-US" b="1" dirty="0" smtClean="0">
              <a:solidFill>
                <a:srgbClr val="F7901E"/>
              </a:solidFill>
            </a:endParaRPr>
          </a:p>
          <a:p>
            <a:pPr lvl="1"/>
            <a:r>
              <a:rPr lang="en-US" b="1" dirty="0" err="1" smtClean="0">
                <a:solidFill>
                  <a:schemeClr val="accent5"/>
                </a:solidFill>
              </a:rPr>
              <a:t>ix:nonNumeric</a:t>
            </a:r>
            <a:endParaRPr lang="en-US" b="1" dirty="0" smtClean="0">
              <a:solidFill>
                <a:schemeClr val="accent5"/>
              </a:solidFill>
            </a:endParaRPr>
          </a:p>
          <a:p>
            <a:pPr lvl="1"/>
            <a:r>
              <a:rPr lang="en-US" dirty="0" err="1" smtClean="0"/>
              <a:t>ix:numerator</a:t>
            </a:r>
            <a:endParaRPr lang="en-US" dirty="0" smtClean="0"/>
          </a:p>
          <a:p>
            <a:pPr lvl="1"/>
            <a:r>
              <a:rPr lang="en-US" sz="1838" dirty="0" err="1" smtClean="0"/>
              <a:t>ix:references</a:t>
            </a:r>
            <a:endParaRPr lang="en-US" sz="1838" dirty="0" smtClean="0"/>
          </a:p>
          <a:p>
            <a:pPr lvl="1"/>
            <a:r>
              <a:rPr lang="en-US" b="1" dirty="0" err="1" smtClean="0">
                <a:solidFill>
                  <a:srgbClr val="F7901E"/>
                </a:solidFill>
              </a:rPr>
              <a:t>ix:resources</a:t>
            </a:r>
            <a:endParaRPr lang="en-US" b="1" dirty="0" smtClean="0">
              <a:solidFill>
                <a:srgbClr val="F7901E"/>
              </a:solidFill>
            </a:endParaRPr>
          </a:p>
          <a:p>
            <a:pPr lvl="1"/>
            <a:r>
              <a:rPr lang="en-US" dirty="0" err="1" smtClean="0"/>
              <a:t>ix:tuple</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ix:nonfraction</a:t>
            </a:r>
            <a:endParaRPr lang="en-US" dirty="0"/>
          </a:p>
        </p:txBody>
      </p:sp>
      <p:sp>
        <p:nvSpPr>
          <p:cNvPr id="3" name="Content Placeholder 2"/>
          <p:cNvSpPr>
            <a:spLocks noGrp="1"/>
          </p:cNvSpPr>
          <p:nvPr>
            <p:ph idx="1"/>
          </p:nvPr>
        </p:nvSpPr>
        <p:spPr>
          <a:xfrm>
            <a:off x="498474" y="1390952"/>
            <a:ext cx="7556313" cy="4735211"/>
          </a:xfrm>
        </p:spPr>
        <p:txBody>
          <a:bodyPr/>
          <a:lstStyle/>
          <a:p>
            <a:r>
              <a:rPr lang="en-US" dirty="0" smtClean="0"/>
              <a:t>XBRL numeric </a:t>
            </a:r>
            <a:r>
              <a:rPr lang="en-US" i="1" dirty="0" smtClean="0"/>
              <a:t>item</a:t>
            </a:r>
          </a:p>
        </p:txBody>
      </p:sp>
      <p:pic>
        <p:nvPicPr>
          <p:cNvPr id="4" name="Picture 3"/>
          <p:cNvPicPr>
            <a:picLocks noChangeAspect="1"/>
          </p:cNvPicPr>
          <p:nvPr/>
        </p:nvPicPr>
        <p:blipFill>
          <a:blip r:embed="rId2"/>
          <a:stretch>
            <a:fillRect/>
          </a:stretch>
        </p:blipFill>
        <p:spPr>
          <a:xfrm>
            <a:off x="849581" y="1883228"/>
            <a:ext cx="6941566" cy="424293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ix:Nonnumeric</a:t>
            </a:r>
            <a:endParaRPr lang="en-US" dirty="0"/>
          </a:p>
        </p:txBody>
      </p:sp>
      <p:sp>
        <p:nvSpPr>
          <p:cNvPr id="3" name="Content Placeholder 2"/>
          <p:cNvSpPr>
            <a:spLocks noGrp="1"/>
          </p:cNvSpPr>
          <p:nvPr>
            <p:ph idx="1"/>
          </p:nvPr>
        </p:nvSpPr>
        <p:spPr>
          <a:xfrm>
            <a:off x="498474" y="1429658"/>
            <a:ext cx="7556313" cy="1103086"/>
          </a:xfrm>
        </p:spPr>
        <p:txBody>
          <a:bodyPr/>
          <a:lstStyle/>
          <a:p>
            <a:r>
              <a:rPr lang="en-US" dirty="0" smtClean="0"/>
              <a:t>XBRL non-numeric </a:t>
            </a:r>
            <a:r>
              <a:rPr lang="en-US" i="1" dirty="0" smtClean="0"/>
              <a:t>item</a:t>
            </a:r>
          </a:p>
          <a:p>
            <a:r>
              <a:rPr lang="en-US" dirty="0" smtClean="0"/>
              <a:t>For example, Footnotes:</a:t>
            </a:r>
            <a:endParaRPr lang="en-US" dirty="0"/>
          </a:p>
        </p:txBody>
      </p:sp>
      <p:graphicFrame>
        <p:nvGraphicFramePr>
          <p:cNvPr id="4" name="Table 3"/>
          <p:cNvGraphicFramePr>
            <a:graphicFrameLocks noGrp="1"/>
          </p:cNvGraphicFramePr>
          <p:nvPr/>
        </p:nvGraphicFramePr>
        <p:xfrm>
          <a:off x="498474" y="2532744"/>
          <a:ext cx="7871650" cy="3931920"/>
        </p:xfrm>
        <a:graphic>
          <a:graphicData uri="http://schemas.openxmlformats.org/drawingml/2006/table">
            <a:tbl>
              <a:tblPr firstRow="1" bandRow="1">
                <a:tableStyleId>{5C22544A-7EE6-4342-B048-85BDC9FD1C3A}</a:tableStyleId>
              </a:tblPr>
              <a:tblGrid>
                <a:gridCol w="7871650"/>
              </a:tblGrid>
              <a:tr h="370840">
                <a:tc>
                  <a:txBody>
                    <a:bodyPr/>
                    <a:lstStyle/>
                    <a:p>
                      <a:r>
                        <a:rPr lang="en-US" dirty="0" smtClean="0"/>
                        <a:t>&lt;</a:t>
                      </a:r>
                      <a:r>
                        <a:rPr lang="en-US" dirty="0" err="1" smtClean="0"/>
                        <a:t>ix:nonNumeric</a:t>
                      </a:r>
                      <a:r>
                        <a:rPr lang="en-US" dirty="0" smtClean="0"/>
                        <a:t> </a:t>
                      </a:r>
                      <a:r>
                        <a:rPr lang="en-US" dirty="0" err="1" smtClean="0"/>
                        <a:t>xmlns:us-gaap</a:t>
                      </a:r>
                      <a:r>
                        <a:rPr lang="en-US" dirty="0" smtClean="0"/>
                        <a:t>="http://xbrl.us/us-gaap/2009-01-31" </a:t>
                      </a:r>
                    </a:p>
                    <a:p>
                      <a:r>
                        <a:rPr lang="en-US" dirty="0" err="1" smtClean="0"/>
                        <a:t>xmlns:us</a:t>
                      </a:r>
                      <a:r>
                        <a:rPr lang="en-US" dirty="0" smtClean="0"/>
                        <a:t>-types="http://xbrl.us/us-types/2009-01-31" </a:t>
                      </a:r>
                      <a:r>
                        <a:rPr lang="en-US" dirty="0" err="1" smtClean="0"/>
                        <a:t>xmlns:dei</a:t>
                      </a:r>
                      <a:r>
                        <a:rPr lang="en-US" dirty="0" smtClean="0"/>
                        <a:t>=</a:t>
                      </a:r>
                      <a:r>
                        <a:rPr lang="en-US" dirty="0" smtClean="0">
                          <a:hlinkClick r:id="rId2"/>
                        </a:rPr>
                        <a:t>http://xbrl.us/dei/2009-01-31</a:t>
                      </a:r>
                      <a:endParaRPr lang="en-US" dirty="0" smtClean="0"/>
                    </a:p>
                    <a:p>
                      <a:r>
                        <a:rPr lang="en-US" dirty="0" err="1" smtClean="0"/>
                        <a:t>xmlns:masd</a:t>
                      </a:r>
                      <a:r>
                        <a:rPr lang="en-US" dirty="0" smtClean="0"/>
                        <a:t>=</a:t>
                      </a:r>
                      <a:r>
                        <a:rPr lang="en-US" dirty="0" smtClean="0">
                          <a:hlinkClick r:id="rId3"/>
                        </a:rPr>
                        <a:t>http://www.massivedynamic.com/20101231</a:t>
                      </a:r>
                      <a:endParaRPr lang="en-US" dirty="0" smtClean="0"/>
                    </a:p>
                    <a:p>
                      <a:r>
                        <a:rPr lang="en-US" dirty="0" err="1" smtClean="0"/>
                        <a:t>xmlns:xi</a:t>
                      </a:r>
                      <a:r>
                        <a:rPr lang="en-US" dirty="0" smtClean="0"/>
                        <a:t>=</a:t>
                      </a:r>
                      <a:r>
                        <a:rPr lang="en-US" dirty="0" smtClean="0">
                          <a:hlinkClick r:id="rId4"/>
                        </a:rPr>
                        <a:t>http://www.w3.org/2001/Xinclude</a:t>
                      </a:r>
                      <a:endParaRPr lang="en-US" dirty="0" smtClean="0"/>
                    </a:p>
                    <a:p>
                      <a:r>
                        <a:rPr lang="en-US" dirty="0" smtClean="0"/>
                        <a:t>name="us-</a:t>
                      </a:r>
                      <a:r>
                        <a:rPr lang="en-US" dirty="0" err="1" smtClean="0"/>
                        <a:t>gaap:InventoryDisclosureTextBlock</a:t>
                      </a:r>
                      <a:r>
                        <a:rPr lang="en-US" dirty="0" smtClean="0"/>
                        <a:t>” </a:t>
                      </a:r>
                    </a:p>
                    <a:p>
                      <a:r>
                        <a:rPr lang="en-US" dirty="0" err="1" smtClean="0"/>
                        <a:t>contextRef</a:t>
                      </a:r>
                      <a:r>
                        <a:rPr lang="en-US" dirty="0" smtClean="0"/>
                        <a:t>="fy10d" escape="true"&gt;</a:t>
                      </a:r>
                    </a:p>
                    <a:p>
                      <a:r>
                        <a:rPr lang="en-US" dirty="0" smtClean="0"/>
                        <a:t>…</a:t>
                      </a:r>
                    </a:p>
                    <a:p>
                      <a:r>
                        <a:rPr lang="en-US" dirty="0" smtClean="0"/>
                        <a:t>&lt;small style="text-decoration: underline; font-family: 'Arial'; font-size: 80%;"&gt;NOTE 7 INVENTORY&lt;/small&gt;</a:t>
                      </a:r>
                    </a:p>
                    <a:p>
                      <a:r>
                        <a:rPr lang="en-US" dirty="0" smtClean="0"/>
                        <a:t>…</a:t>
                      </a:r>
                    </a:p>
                    <a:p>
                      <a:r>
                        <a:rPr lang="en-US" dirty="0" smtClean="0"/>
                        <a:t> &lt;small style="font-family: 'Arial'; font-size: 80%;"&gt;The components of inventory were as follows:&lt;/small&gt; </a:t>
                      </a:r>
                      <a:endParaRPr lang="en-US" dirty="0"/>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ix:resources</a:t>
            </a:r>
            <a:endParaRPr lang="en-US" dirty="0"/>
          </a:p>
        </p:txBody>
      </p:sp>
      <p:sp>
        <p:nvSpPr>
          <p:cNvPr id="3" name="Content Placeholder 2"/>
          <p:cNvSpPr>
            <a:spLocks noGrp="1"/>
          </p:cNvSpPr>
          <p:nvPr>
            <p:ph idx="1"/>
          </p:nvPr>
        </p:nvSpPr>
        <p:spPr>
          <a:xfrm>
            <a:off x="498474" y="1336085"/>
            <a:ext cx="7556313" cy="645115"/>
          </a:xfrm>
        </p:spPr>
        <p:txBody>
          <a:bodyPr/>
          <a:lstStyle/>
          <a:p>
            <a:r>
              <a:rPr lang="en-US" dirty="0" smtClean="0"/>
              <a:t>Contains the Reference elements from XBRL</a:t>
            </a:r>
            <a:endParaRPr lang="en-US" dirty="0"/>
          </a:p>
        </p:txBody>
      </p:sp>
      <p:graphicFrame>
        <p:nvGraphicFramePr>
          <p:cNvPr id="4" name="Table 3"/>
          <p:cNvGraphicFramePr>
            <a:graphicFrameLocks noGrp="1"/>
          </p:cNvGraphicFramePr>
          <p:nvPr/>
        </p:nvGraphicFramePr>
        <p:xfrm>
          <a:off x="1293100" y="1981200"/>
          <a:ext cx="6096000" cy="4394200"/>
        </p:xfrm>
        <a:graphic>
          <a:graphicData uri="http://schemas.openxmlformats.org/drawingml/2006/table">
            <a:tbl>
              <a:tblPr firstRow="1" bandRow="1">
                <a:tableStyleId>{85BE263C-DBD7-4A20-BB59-AAB30ACAA65A}</a:tableStyleId>
              </a:tblPr>
              <a:tblGrid>
                <a:gridCol w="6096000"/>
              </a:tblGrid>
              <a:tr h="370840">
                <a:tc>
                  <a:txBody>
                    <a:bodyPr/>
                    <a:lstStyle/>
                    <a:p>
                      <a:r>
                        <a:rPr lang="en-US" dirty="0" err="1" smtClean="0"/>
                        <a:t>ix:resources</a:t>
                      </a:r>
                      <a:endParaRPr lang="en-US" dirty="0"/>
                    </a:p>
                  </a:txBody>
                  <a:tcPr/>
                </a:tc>
              </a:tr>
              <a:tr h="370840">
                <a:tc>
                  <a:txBody>
                    <a:bodyPr/>
                    <a:lstStyle/>
                    <a:p>
                      <a:r>
                        <a:rPr lang="en-US" dirty="0" smtClean="0"/>
                        <a:t>&lt;</a:t>
                      </a:r>
                      <a:r>
                        <a:rPr lang="en-US" dirty="0" err="1" smtClean="0"/>
                        <a:t>ix:resources</a:t>
                      </a:r>
                      <a:r>
                        <a:rPr lang="en-US" dirty="0" smtClean="0"/>
                        <a:t>&gt;</a:t>
                      </a:r>
                    </a:p>
                    <a:p>
                      <a:r>
                        <a:rPr lang="en-US" dirty="0" smtClean="0"/>
                        <a:t>&lt;</a:t>
                      </a:r>
                      <a:r>
                        <a:rPr lang="en-US" dirty="0" err="1" smtClean="0"/>
                        <a:t>xbrli:context</a:t>
                      </a:r>
                      <a:r>
                        <a:rPr lang="en-US" dirty="0" smtClean="0"/>
                        <a:t> id="fy10e_MeasurementDate"&gt; &lt;</a:t>
                      </a:r>
                      <a:r>
                        <a:rPr lang="en-US" dirty="0" err="1" smtClean="0"/>
                        <a:t>xbrli:entity</a:t>
                      </a:r>
                      <a:r>
                        <a:rPr lang="en-US" dirty="0" smtClean="0"/>
                        <a:t>&gt;</a:t>
                      </a:r>
                    </a:p>
                    <a:p>
                      <a:r>
                        <a:rPr lang="en-US" dirty="0" smtClean="0"/>
                        <a:t>&lt;</a:t>
                      </a:r>
                      <a:r>
                        <a:rPr lang="en-US" dirty="0" err="1" smtClean="0"/>
                        <a:t>xbrli:identifier</a:t>
                      </a:r>
                      <a:r>
                        <a:rPr lang="en-US" dirty="0" smtClean="0"/>
                        <a:t> scheme="http://</a:t>
                      </a:r>
                      <a:r>
                        <a:rPr lang="en-US" dirty="0" err="1" smtClean="0"/>
                        <a:t>www.sec.gov</a:t>
                      </a:r>
                      <a:r>
                        <a:rPr lang="en-US" dirty="0" smtClean="0"/>
                        <a:t>/CIK"&gt;9876543210&lt;/</a:t>
                      </a:r>
                      <a:r>
                        <a:rPr lang="en-US" dirty="0" err="1" smtClean="0"/>
                        <a:t>xbrli:identifier</a:t>
                      </a:r>
                      <a:r>
                        <a:rPr lang="en-US" dirty="0" smtClean="0"/>
                        <a:t>&gt;</a:t>
                      </a:r>
                    </a:p>
                    <a:p>
                      <a:r>
                        <a:rPr lang="en-US" dirty="0" smtClean="0"/>
                        <a:t>&lt;/</a:t>
                      </a:r>
                      <a:r>
                        <a:rPr lang="en-US" dirty="0" err="1" smtClean="0"/>
                        <a:t>xbrli:entity</a:t>
                      </a:r>
                      <a:r>
                        <a:rPr lang="en-US" dirty="0" smtClean="0"/>
                        <a:t>&gt;</a:t>
                      </a:r>
                    </a:p>
                    <a:p>
                      <a:r>
                        <a:rPr lang="en-US" dirty="0" smtClean="0"/>
                        <a:t>&lt;</a:t>
                      </a:r>
                      <a:r>
                        <a:rPr lang="en-US" dirty="0" err="1" smtClean="0"/>
                        <a:t>xbrli:period</a:t>
                      </a:r>
                      <a:r>
                        <a:rPr lang="en-US" dirty="0" smtClean="0"/>
                        <a:t>&gt; </a:t>
                      </a:r>
                    </a:p>
                    <a:p>
                      <a:r>
                        <a:rPr lang="en-US" dirty="0" smtClean="0"/>
                        <a:t>&lt;</a:t>
                      </a:r>
                      <a:r>
                        <a:rPr lang="en-US" dirty="0" err="1" smtClean="0"/>
                        <a:t>xbrli:instant</a:t>
                      </a:r>
                      <a:r>
                        <a:rPr lang="en-US" dirty="0" smtClean="0"/>
                        <a:t>&gt;2011-01-27&lt;/</a:t>
                      </a:r>
                      <a:r>
                        <a:rPr lang="en-US" dirty="0" err="1" smtClean="0"/>
                        <a:t>xbrli:instant</a:t>
                      </a:r>
                      <a:r>
                        <a:rPr lang="en-US" dirty="0" smtClean="0"/>
                        <a:t>&gt;</a:t>
                      </a:r>
                    </a:p>
                    <a:p>
                      <a:r>
                        <a:rPr lang="en-US" dirty="0" smtClean="0"/>
                        <a:t> &lt;/</a:t>
                      </a:r>
                      <a:r>
                        <a:rPr lang="en-US" dirty="0" err="1" smtClean="0"/>
                        <a:t>xbrli:period</a:t>
                      </a:r>
                      <a:r>
                        <a:rPr lang="en-US" dirty="0" smtClean="0"/>
                        <a:t>&gt;</a:t>
                      </a:r>
                    </a:p>
                    <a:p>
                      <a:r>
                        <a:rPr lang="en-US" dirty="0" smtClean="0"/>
                        <a:t> &lt;/</a:t>
                      </a:r>
                      <a:r>
                        <a:rPr lang="en-US" dirty="0" err="1" smtClean="0"/>
                        <a:t>xbrli:context</a:t>
                      </a:r>
                      <a:r>
                        <a:rPr lang="en-US" dirty="0" smtClean="0"/>
                        <a:t>&gt;</a:t>
                      </a:r>
                    </a:p>
                    <a:p>
                      <a:r>
                        <a:rPr lang="en-US" dirty="0" smtClean="0"/>
                        <a:t>… </a:t>
                      </a:r>
                      <a:endParaRPr lang="en-US" dirty="0"/>
                    </a:p>
                  </a:txBody>
                  <a:tcPr/>
                </a:tc>
              </a:tr>
              <a:tr h="370840">
                <a:tc>
                  <a:txBody>
                    <a:bodyPr/>
                    <a:lstStyle/>
                    <a:p>
                      <a:r>
                        <a:rPr lang="en-US" dirty="0" smtClean="0"/>
                        <a:t>&lt;</a:t>
                      </a:r>
                      <a:r>
                        <a:rPr lang="en-US" dirty="0" err="1" smtClean="0"/>
                        <a:t>xbrli:unit</a:t>
                      </a:r>
                      <a:r>
                        <a:rPr lang="en-US" dirty="0" smtClean="0"/>
                        <a:t> id="USD"&gt;</a:t>
                      </a:r>
                    </a:p>
                    <a:p>
                      <a:r>
                        <a:rPr lang="en-US" dirty="0" smtClean="0"/>
                        <a:t>&lt;</a:t>
                      </a:r>
                      <a:r>
                        <a:rPr lang="en-US" dirty="0" err="1" smtClean="0"/>
                        <a:t>xbrli:measure</a:t>
                      </a:r>
                      <a:r>
                        <a:rPr lang="en-US" dirty="0" smtClean="0"/>
                        <a:t>&gt;iso4217:USD&lt;/</a:t>
                      </a:r>
                      <a:r>
                        <a:rPr lang="en-US" dirty="0" err="1" smtClean="0"/>
                        <a:t>xbrli:measure</a:t>
                      </a:r>
                      <a:r>
                        <a:rPr lang="en-US" dirty="0" smtClean="0"/>
                        <a:t>&gt;</a:t>
                      </a:r>
                    </a:p>
                    <a:p>
                      <a:r>
                        <a:rPr lang="en-US" dirty="0" smtClean="0"/>
                        <a:t>&lt;/</a:t>
                      </a:r>
                      <a:r>
                        <a:rPr lang="en-US" dirty="0" err="1" smtClean="0"/>
                        <a:t>xbrli:unit</a:t>
                      </a:r>
                      <a:r>
                        <a:rPr lang="en-US" dirty="0" smtClean="0"/>
                        <a:t>&gt; </a:t>
                      </a:r>
                      <a:endParaRPr lang="en-US" dirty="0"/>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iXBRL</a:t>
            </a:r>
            <a:r>
              <a:rPr lang="en-US" dirty="0" smtClean="0"/>
              <a:t> What is it?</a:t>
            </a:r>
            <a:endParaRPr lang="en-US" dirty="0"/>
          </a:p>
        </p:txBody>
      </p:sp>
      <p:sp>
        <p:nvSpPr>
          <p:cNvPr id="3" name="Content Placeholder 2"/>
          <p:cNvSpPr>
            <a:spLocks noGrp="1"/>
          </p:cNvSpPr>
          <p:nvPr>
            <p:ph idx="1"/>
          </p:nvPr>
        </p:nvSpPr>
        <p:spPr>
          <a:xfrm>
            <a:off x="173176" y="1298728"/>
            <a:ext cx="3925299" cy="4827436"/>
          </a:xfrm>
        </p:spPr>
        <p:txBody>
          <a:bodyPr>
            <a:normAutofit fontScale="85000" lnSpcReduction="10000"/>
          </a:bodyPr>
          <a:lstStyle/>
          <a:p>
            <a:r>
              <a:rPr lang="en-US" dirty="0" smtClean="0"/>
              <a:t>Proposed Recommendation by </a:t>
            </a:r>
            <a:r>
              <a:rPr lang="en-US" dirty="0" err="1" smtClean="0"/>
              <a:t>xbrl.org</a:t>
            </a:r>
            <a:endParaRPr lang="en-US" dirty="0" smtClean="0"/>
          </a:p>
          <a:p>
            <a:r>
              <a:rPr lang="en-US" dirty="0" smtClean="0"/>
              <a:t>Embeds XBRL within HTML or XHTML document</a:t>
            </a:r>
          </a:p>
          <a:p>
            <a:r>
              <a:rPr lang="en-US" dirty="0" smtClean="0"/>
              <a:t>HTML/XHTML tags used for rendering information</a:t>
            </a:r>
          </a:p>
          <a:p>
            <a:r>
              <a:rPr lang="en-US" dirty="0" smtClean="0"/>
              <a:t>Eliminate the need to create an instance document of XBRL tagged financial statements data AND</a:t>
            </a:r>
          </a:p>
          <a:p>
            <a:r>
              <a:rPr lang="en-US" dirty="0" smtClean="0"/>
              <a:t>Separate document for displaying those data</a:t>
            </a:r>
          </a:p>
          <a:p>
            <a:r>
              <a:rPr lang="en-US" dirty="0" smtClean="0"/>
              <a:t>Leaves control over F/S display/rendering to author of data.</a:t>
            </a:r>
            <a:endParaRPr lang="en-US" dirty="0"/>
          </a:p>
        </p:txBody>
      </p:sp>
      <p:graphicFrame>
        <p:nvGraphicFramePr>
          <p:cNvPr id="6" name="Diagram 5"/>
          <p:cNvGraphicFramePr/>
          <p:nvPr/>
        </p:nvGraphicFramePr>
        <p:xfrm>
          <a:off x="4098474" y="1149048"/>
          <a:ext cx="4748181" cy="401562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iXBRL</a:t>
            </a:r>
            <a:r>
              <a:rPr lang="en-US" dirty="0" smtClean="0"/>
              <a:t> – Who is Using it?</a:t>
            </a:r>
            <a:endParaRPr lang="en-US" dirty="0"/>
          </a:p>
        </p:txBody>
      </p:sp>
      <p:sp>
        <p:nvSpPr>
          <p:cNvPr id="3" name="Content Placeholder 2"/>
          <p:cNvSpPr>
            <a:spLocks noGrp="1"/>
          </p:cNvSpPr>
          <p:nvPr>
            <p:ph idx="1"/>
          </p:nvPr>
        </p:nvSpPr>
        <p:spPr/>
        <p:txBody>
          <a:bodyPr/>
          <a:lstStyle/>
          <a:p>
            <a:r>
              <a:rPr lang="en-US" dirty="0" smtClean="0"/>
              <a:t>Her Majesties Revenue &amp; Customs (HMRC</a:t>
            </a:r>
            <a:r>
              <a:rPr lang="en-US" dirty="0" smtClean="0"/>
              <a:t>)</a:t>
            </a:r>
          </a:p>
          <a:p>
            <a:pPr lvl="1"/>
            <a:r>
              <a:rPr lang="en-US" dirty="0" smtClean="0"/>
              <a:t>for accounting periods ending on or after 1 April 2010, Company Tax Returns must be filed online</a:t>
            </a:r>
            <a:r>
              <a:rPr lang="en-US" dirty="0" smtClean="0"/>
              <a:t>.</a:t>
            </a:r>
          </a:p>
          <a:p>
            <a:pPr lvl="1"/>
            <a:r>
              <a:rPr lang="en-US" dirty="0" smtClean="0"/>
              <a:t>In </a:t>
            </a:r>
            <a:r>
              <a:rPr lang="en-US" dirty="0" smtClean="0"/>
              <a:t>all cases where a Company Tax Return is filed online, the computations must be in Inline </a:t>
            </a:r>
            <a:r>
              <a:rPr lang="en-US" dirty="0" err="1" smtClean="0"/>
              <a:t>eXtensible</a:t>
            </a:r>
            <a:r>
              <a:rPr lang="en-US" dirty="0" smtClean="0"/>
              <a:t> Business Reporting Language (</a:t>
            </a:r>
            <a:r>
              <a:rPr lang="en-US" dirty="0" err="1" smtClean="0"/>
              <a:t>iXBRL</a:t>
            </a:r>
            <a:r>
              <a:rPr lang="en-US" dirty="0" smtClean="0"/>
              <a:t>) format</a:t>
            </a:r>
            <a:r>
              <a:rPr lang="en-US" dirty="0" smtClean="0"/>
              <a:t>.</a:t>
            </a:r>
          </a:p>
          <a:p>
            <a:pPr lvl="1"/>
            <a:r>
              <a:rPr lang="en-US" dirty="0" smtClean="0"/>
              <a:t>For </a:t>
            </a:r>
            <a:r>
              <a:rPr lang="en-US" dirty="0" smtClean="0"/>
              <a:t>most companies and </a:t>
            </a:r>
            <a:r>
              <a:rPr lang="en-US" dirty="0" err="1" smtClean="0"/>
              <a:t>organisations</a:t>
            </a:r>
            <a:r>
              <a:rPr lang="en-US" dirty="0" smtClean="0"/>
              <a:t>, accounts forming part of the return must also be in </a:t>
            </a:r>
            <a:r>
              <a:rPr lang="en-US" dirty="0" err="1" smtClean="0"/>
              <a:t>iXBRL</a:t>
            </a:r>
            <a:r>
              <a:rPr lang="en-US" dirty="0" smtClean="0"/>
              <a:t> format HMRC</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HMRC – What must be tagged?</a:t>
            </a:r>
            <a:endParaRPr lang="en-US" dirty="0"/>
          </a:p>
        </p:txBody>
      </p:sp>
      <p:sp>
        <p:nvSpPr>
          <p:cNvPr id="3" name="Content Placeholder 2"/>
          <p:cNvSpPr>
            <a:spLocks noGrp="1"/>
          </p:cNvSpPr>
          <p:nvPr>
            <p:ph idx="1"/>
          </p:nvPr>
        </p:nvSpPr>
        <p:spPr>
          <a:xfrm>
            <a:off x="302382" y="1600200"/>
            <a:ext cx="7752406" cy="4737705"/>
          </a:xfrm>
        </p:spPr>
        <p:txBody>
          <a:bodyPr>
            <a:normAutofit lnSpcReduction="10000"/>
          </a:bodyPr>
          <a:lstStyle/>
          <a:p>
            <a:r>
              <a:rPr lang="en-US" dirty="0" smtClean="0"/>
              <a:t>The starting point is the accounts you are required to send as part of a Company Tax Return in </a:t>
            </a:r>
            <a:r>
              <a:rPr lang="en-US" dirty="0" err="1" smtClean="0"/>
              <a:t>iXBRL</a:t>
            </a:r>
            <a:r>
              <a:rPr lang="en-US" dirty="0" smtClean="0"/>
              <a:t> format</a:t>
            </a:r>
            <a:r>
              <a:rPr lang="en-US" dirty="0" smtClean="0"/>
              <a:t>.</a:t>
            </a:r>
          </a:p>
          <a:p>
            <a:pPr lvl="1"/>
            <a:r>
              <a:rPr lang="en-US" dirty="0" smtClean="0"/>
              <a:t> </a:t>
            </a:r>
            <a:r>
              <a:rPr lang="en-US" dirty="0" smtClean="0"/>
              <a:t>For example, a company incorporated under the Companies Act is required to send the individual accounts they are required to prepare for their members - a </a:t>
            </a:r>
            <a:r>
              <a:rPr lang="en-US" dirty="0" smtClean="0">
                <a:solidFill>
                  <a:schemeClr val="accent5"/>
                </a:solidFill>
              </a:rPr>
              <a:t>balance sheet</a:t>
            </a:r>
            <a:r>
              <a:rPr lang="en-US" dirty="0" smtClean="0"/>
              <a:t>, a </a:t>
            </a:r>
            <a:r>
              <a:rPr lang="en-US" dirty="0" smtClean="0">
                <a:solidFill>
                  <a:srgbClr val="F7901E"/>
                </a:solidFill>
              </a:rPr>
              <a:t>profit and loss account</a:t>
            </a:r>
            <a:r>
              <a:rPr lang="en-US" dirty="0" smtClean="0"/>
              <a:t>, and </a:t>
            </a:r>
            <a:r>
              <a:rPr lang="en-US" dirty="0" smtClean="0">
                <a:solidFill>
                  <a:srgbClr val="F7901E"/>
                </a:solidFill>
              </a:rPr>
              <a:t>notes</a:t>
            </a:r>
            <a:r>
              <a:rPr lang="en-US" dirty="0" smtClean="0"/>
              <a:t> to the </a:t>
            </a:r>
            <a:r>
              <a:rPr lang="en-US" dirty="0" smtClean="0"/>
              <a:t>accounts</a:t>
            </a:r>
            <a:endParaRPr lang="en-US" dirty="0" smtClean="0"/>
          </a:p>
          <a:p>
            <a:pPr lvl="2"/>
            <a:r>
              <a:rPr lang="en-US" dirty="0" smtClean="0"/>
              <a:t>including </a:t>
            </a:r>
            <a:r>
              <a:rPr lang="en-US" dirty="0" smtClean="0"/>
              <a:t>any </a:t>
            </a:r>
            <a:r>
              <a:rPr lang="en-US" dirty="0" smtClean="0">
                <a:solidFill>
                  <a:srgbClr val="F7901E"/>
                </a:solidFill>
              </a:rPr>
              <a:t>Directors’ and Auditor’s reports</a:t>
            </a:r>
            <a:r>
              <a:rPr lang="en-US" dirty="0" smtClean="0"/>
              <a:t> similarly required</a:t>
            </a:r>
            <a:r>
              <a:rPr lang="en-US" dirty="0" smtClean="0"/>
              <a:t>.</a:t>
            </a:r>
          </a:p>
          <a:p>
            <a:pPr lvl="1"/>
            <a:r>
              <a:rPr lang="en-US" dirty="0" smtClean="0"/>
              <a:t>All </a:t>
            </a:r>
            <a:r>
              <a:rPr lang="en-US" dirty="0" smtClean="0"/>
              <a:t>instances of data within the balance sheet, profit and loss account and notes to the accounts must be tagged. If a data item appears more than once then it must be tagged each time</a:t>
            </a:r>
            <a:r>
              <a:rPr lang="en-US" dirty="0" smtClean="0"/>
              <a:t>.</a:t>
            </a:r>
          </a:p>
          <a:p>
            <a:pPr lvl="1"/>
            <a:r>
              <a:rPr lang="en-US" dirty="0" smtClean="0"/>
              <a:t>The </a:t>
            </a:r>
            <a:r>
              <a:rPr lang="en-US" dirty="0" smtClean="0"/>
              <a:t>Directors’ report and Auditor’s report must also be tagged, but only to the extent that data within these are also within the Directors’ report and Auditor’s report sections the taxonomy (together with general information, such as company name, CRN, etc)</a:t>
            </a:r>
            <a:r>
              <a:rPr lang="en-US" dirty="0" smtClean="0"/>
              <a:t>.</a:t>
            </a:r>
          </a:p>
          <a:p>
            <a:pPr lvl="1"/>
            <a:r>
              <a:rPr lang="en-US" dirty="0" smtClean="0">
                <a:solidFill>
                  <a:srgbClr val="F7901E"/>
                </a:solidFill>
              </a:rPr>
              <a:t>Prior </a:t>
            </a:r>
            <a:r>
              <a:rPr lang="en-US" dirty="0" smtClean="0">
                <a:solidFill>
                  <a:srgbClr val="F7901E"/>
                </a:solidFill>
              </a:rPr>
              <a:t>period comparative figures</a:t>
            </a:r>
            <a:r>
              <a:rPr lang="en-US" dirty="0" smtClean="0"/>
              <a:t> within the accounts should be tagged.</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iXBRL</a:t>
            </a:r>
            <a:r>
              <a:rPr lang="en-US" dirty="0" smtClean="0"/>
              <a:t> Namespaces Used</a:t>
            </a:r>
            <a:endParaRPr lang="en-US" dirty="0"/>
          </a:p>
        </p:txBody>
      </p:sp>
      <p:graphicFrame>
        <p:nvGraphicFramePr>
          <p:cNvPr id="4" name="Content Placeholder 3"/>
          <p:cNvGraphicFramePr>
            <a:graphicFrameLocks noGrp="1"/>
          </p:cNvGraphicFramePr>
          <p:nvPr>
            <p:ph idx="1"/>
          </p:nvPr>
        </p:nvGraphicFramePr>
        <p:xfrm>
          <a:off x="242603" y="1361441"/>
          <a:ext cx="8348404" cy="5222240"/>
        </p:xfrm>
        <a:graphic>
          <a:graphicData uri="http://schemas.openxmlformats.org/drawingml/2006/table">
            <a:tbl>
              <a:tblPr firstRow="1" bandRow="1">
                <a:tableStyleId>{5C22544A-7EE6-4342-B048-85BDC9FD1C3A}</a:tableStyleId>
              </a:tblPr>
              <a:tblGrid>
                <a:gridCol w="4174202"/>
                <a:gridCol w="4174202"/>
              </a:tblGrid>
              <a:tr h="370840">
                <a:tc>
                  <a:txBody>
                    <a:bodyPr/>
                    <a:lstStyle/>
                    <a:p>
                      <a:r>
                        <a:rPr lang="en-US" sz="1800" kern="1200" dirty="0" smtClean="0"/>
                        <a:t>Namespace prefix		</a:t>
                      </a:r>
                    </a:p>
                    <a:p>
                      <a:r>
                        <a:rPr lang="en-US" sz="1800" kern="1200" dirty="0" smtClean="0"/>
                        <a:t>	</a:t>
                      </a:r>
                      <a:endParaRPr lang="en-US" dirty="0"/>
                    </a:p>
                  </a:txBody>
                  <a:tcPr/>
                </a:tc>
                <a:tc>
                  <a:txBody>
                    <a:bodyPr/>
                    <a:lstStyle/>
                    <a:p>
                      <a:r>
                        <a:rPr lang="en-US" sz="1800" kern="1200" dirty="0" smtClean="0"/>
                        <a:t>Namespace name</a:t>
                      </a:r>
                      <a:endParaRPr lang="en-US" dirty="0"/>
                    </a:p>
                  </a:txBody>
                  <a:tcPr/>
                </a:tc>
              </a:tr>
              <a:tr h="370840">
                <a:tc>
                  <a:txBody>
                    <a:bodyPr/>
                    <a:lstStyle/>
                    <a:p>
                      <a:r>
                        <a:rPr lang="en-US" sz="1800" kern="1200" dirty="0" smtClean="0"/>
                        <a:t>ix</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hlinkClick r:id="rId2"/>
                        </a:rPr>
                        <a:t>http://www.xbrl.org/2008/inlineXBRL</a:t>
                      </a:r>
                      <a:r>
                        <a:rPr lang="en-US" sz="1800" kern="1200" dirty="0" smtClean="0"/>
                        <a:t>	</a:t>
                      </a:r>
                      <a:endParaRPr lang="en-US" sz="1800" b="1" kern="1200" dirty="0" smtClean="0">
                        <a:solidFill>
                          <a:schemeClr val="lt1"/>
                        </a:solidFill>
                        <a:latin typeface="+mn-lt"/>
                        <a:ea typeface="+mn-ea"/>
                        <a:cs typeface="+mn-cs"/>
                      </a:endParaRPr>
                    </a:p>
                  </a:txBody>
                  <a:tcPr/>
                </a:tc>
              </a:tr>
              <a:tr h="370840">
                <a:tc>
                  <a:txBody>
                    <a:bodyPr/>
                    <a:lstStyle/>
                    <a:p>
                      <a:r>
                        <a:rPr lang="en-US" dirty="0" err="1" smtClean="0"/>
                        <a:t>ixt</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hlinkClick r:id="rId3"/>
                        </a:rPr>
                        <a:t>http://www.xbrl.org/inlineXBRL/transformation/2010-04-20</a:t>
                      </a:r>
                      <a:endParaRPr lang="en-US" sz="1800" kern="1200" dirty="0" smtClean="0">
                        <a:solidFill>
                          <a:schemeClr val="dk1"/>
                        </a:solidFill>
                        <a:latin typeface="+mn-lt"/>
                        <a:ea typeface="+mn-ea"/>
                        <a:cs typeface="+mn-cs"/>
                      </a:endParaRPr>
                    </a:p>
                  </a:txBody>
                  <a:tcPr/>
                </a:tc>
              </a:tr>
              <a:tr h="370840">
                <a:tc>
                  <a:txBody>
                    <a:bodyPr/>
                    <a:lstStyle/>
                    <a:p>
                      <a:r>
                        <a:rPr lang="en-US" dirty="0" smtClean="0"/>
                        <a:t>link</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hlinkClick r:id="rId4"/>
                        </a:rPr>
                        <a:t>http://www.xbrl.org/2003/linkbase</a:t>
                      </a:r>
                      <a:r>
                        <a:rPr lang="en-US" sz="1800" kern="1200" dirty="0" smtClean="0"/>
                        <a:t>	</a:t>
                      </a:r>
                      <a:endParaRPr lang="en-US" sz="1800" kern="1200" dirty="0" smtClean="0">
                        <a:solidFill>
                          <a:schemeClr val="dk1"/>
                        </a:solidFill>
                        <a:latin typeface="+mn-lt"/>
                        <a:ea typeface="+mn-ea"/>
                        <a:cs typeface="+mn-cs"/>
                      </a:endParaRPr>
                    </a:p>
                  </a:txBody>
                  <a:tcPr/>
                </a:tc>
              </a:tr>
              <a:tr h="370840">
                <a:tc>
                  <a:txBody>
                    <a:bodyPr/>
                    <a:lstStyle/>
                    <a:p>
                      <a:r>
                        <a:rPr lang="en-US" dirty="0" err="1" smtClean="0"/>
                        <a:t>xbrli</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hlinkClick r:id="rId5"/>
                        </a:rPr>
                        <a:t>http://www.xbrl.org/2003/instance</a:t>
                      </a:r>
                      <a:r>
                        <a:rPr lang="en-US" sz="1800" kern="1200" dirty="0" smtClean="0"/>
                        <a:t>	</a:t>
                      </a:r>
                      <a:endParaRPr lang="en-US" sz="1800" kern="1200" dirty="0" smtClean="0">
                        <a:solidFill>
                          <a:schemeClr val="dk1"/>
                        </a:solidFill>
                        <a:latin typeface="+mn-lt"/>
                        <a:ea typeface="+mn-ea"/>
                        <a:cs typeface="+mn-cs"/>
                      </a:endParaRPr>
                    </a:p>
                  </a:txBody>
                  <a:tcPr/>
                </a:tc>
              </a:tr>
              <a:tr h="370840">
                <a:tc>
                  <a:txBody>
                    <a:bodyPr/>
                    <a:lstStyle/>
                    <a:p>
                      <a:r>
                        <a:rPr lang="en-US" dirty="0" smtClean="0"/>
                        <a:t>xl</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hlinkClick r:id="rId6"/>
                        </a:rPr>
                        <a:t>http://www.xbrl.org/2003/XLink</a:t>
                      </a:r>
                      <a:endParaRPr lang="en-US" sz="1800" kern="1200" dirty="0" smtClean="0">
                        <a:solidFill>
                          <a:schemeClr val="dk1"/>
                        </a:solidFill>
                        <a:latin typeface="+mn-lt"/>
                        <a:ea typeface="+mn-ea"/>
                        <a:cs typeface="+mn-cs"/>
                      </a:endParaRPr>
                    </a:p>
                  </a:txBody>
                  <a:tcPr/>
                </a:tc>
              </a:tr>
              <a:tr h="370840">
                <a:tc>
                  <a:txBody>
                    <a:bodyPr/>
                    <a:lstStyle/>
                    <a:p>
                      <a:r>
                        <a:rPr lang="en-US" dirty="0" err="1" smtClean="0"/>
                        <a:t>xlink</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hlinkClick r:id="rId7"/>
                        </a:rPr>
                        <a:t>http://www.w3.org/1999/xlink</a:t>
                      </a:r>
                      <a:endParaRPr lang="en-US" sz="1800" kern="1200" dirty="0" smtClean="0">
                        <a:solidFill>
                          <a:schemeClr val="dk1"/>
                        </a:solidFill>
                        <a:latin typeface="+mn-lt"/>
                        <a:ea typeface="+mn-ea"/>
                        <a:cs typeface="+mn-cs"/>
                      </a:endParaRPr>
                    </a:p>
                  </a:txBody>
                  <a:tcPr/>
                </a:tc>
              </a:tr>
              <a:tr h="370840">
                <a:tc>
                  <a:txBody>
                    <a:bodyPr/>
                    <a:lstStyle/>
                    <a:p>
                      <a:r>
                        <a:rPr lang="en-US" dirty="0" smtClean="0"/>
                        <a:t>xml</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hlinkClick r:id="rId8"/>
                        </a:rPr>
                        <a:t>http://www.w3.org/XML/1998/namespace</a:t>
                      </a:r>
                      <a:endParaRPr lang="en-US" sz="1800" kern="1200" dirty="0" smtClean="0">
                        <a:solidFill>
                          <a:schemeClr val="dk1"/>
                        </a:solidFill>
                        <a:latin typeface="+mn-lt"/>
                        <a:ea typeface="+mn-ea"/>
                        <a:cs typeface="+mn-cs"/>
                      </a:endParaRPr>
                    </a:p>
                  </a:txBody>
                  <a:tcPr/>
                </a:tc>
              </a:tr>
              <a:tr h="370840">
                <a:tc>
                  <a:txBody>
                    <a:bodyPr/>
                    <a:lstStyle/>
                    <a:p>
                      <a:r>
                        <a:rPr lang="en-US" dirty="0" err="1" smtClean="0"/>
                        <a:t>xsi</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hlinkClick r:id="rId9"/>
                        </a:rPr>
                        <a:t>http://www.w3.org/2001/XMLSchema-instance</a:t>
                      </a:r>
                      <a:endParaRPr lang="en-US" sz="1800" kern="1200" dirty="0" smtClean="0">
                        <a:solidFill>
                          <a:schemeClr val="dk1"/>
                        </a:solidFill>
                        <a:latin typeface="+mn-lt"/>
                        <a:ea typeface="+mn-ea"/>
                        <a:cs typeface="+mn-cs"/>
                      </a:endParaRPr>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iXBRL</a:t>
            </a:r>
            <a:r>
              <a:rPr lang="en-US" dirty="0" smtClean="0"/>
              <a:t> – How does it work</a:t>
            </a:r>
            <a:endParaRPr lang="en-US" dirty="0"/>
          </a:p>
        </p:txBody>
      </p:sp>
      <p:sp>
        <p:nvSpPr>
          <p:cNvPr id="3" name="Content Placeholder 2"/>
          <p:cNvSpPr>
            <a:spLocks noGrp="1"/>
          </p:cNvSpPr>
          <p:nvPr>
            <p:ph idx="1"/>
          </p:nvPr>
        </p:nvSpPr>
        <p:spPr/>
        <p:txBody>
          <a:bodyPr/>
          <a:lstStyle/>
          <a:p>
            <a:r>
              <a:rPr lang="en-US" dirty="0" smtClean="0"/>
              <a:t>F/S data values are contained with </a:t>
            </a:r>
            <a:r>
              <a:rPr lang="en-US" dirty="0" err="1" smtClean="0"/>
              <a:t>iXBRL</a:t>
            </a:r>
            <a:r>
              <a:rPr lang="en-US" dirty="0" smtClean="0"/>
              <a:t> elements</a:t>
            </a:r>
          </a:p>
          <a:p>
            <a:pPr lvl="1"/>
            <a:r>
              <a:rPr lang="en-US" dirty="0" smtClean="0"/>
              <a:t>&lt;</a:t>
            </a:r>
            <a:r>
              <a:rPr lang="en-US" dirty="0" err="1" smtClean="0"/>
              <a:t>iXbrl</a:t>
            </a:r>
            <a:r>
              <a:rPr lang="en-US" dirty="0" smtClean="0"/>
              <a:t>&gt;45600&lt;/</a:t>
            </a:r>
            <a:r>
              <a:rPr lang="en-US" dirty="0" err="1" smtClean="0"/>
              <a:t>iXbrl</a:t>
            </a:r>
            <a:r>
              <a:rPr lang="en-US" dirty="0" smtClean="0"/>
              <a:t>&gt;</a:t>
            </a:r>
          </a:p>
          <a:p>
            <a:r>
              <a:rPr lang="en-US" dirty="0" smtClean="0"/>
              <a:t>The &lt;</a:t>
            </a:r>
            <a:r>
              <a:rPr lang="en-US" dirty="0" err="1" smtClean="0"/>
              <a:t>iXBRL</a:t>
            </a:r>
            <a:r>
              <a:rPr lang="en-US" dirty="0" smtClean="0"/>
              <a:t>&gt; tags are embedded with the &lt;HTML&gt; or &lt;XHTML) tags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iXBRL</a:t>
            </a:r>
            <a:r>
              <a:rPr lang="en-US" dirty="0" smtClean="0"/>
              <a:t> – Browser </a:t>
            </a:r>
            <a:r>
              <a:rPr lang="en-US" dirty="0" err="1" smtClean="0"/>
              <a:t>vs</a:t>
            </a:r>
            <a:r>
              <a:rPr lang="en-US" dirty="0" smtClean="0"/>
              <a:t> Processor</a:t>
            </a:r>
            <a:endParaRPr lang="en-US" dirty="0"/>
          </a:p>
        </p:txBody>
      </p:sp>
      <p:sp>
        <p:nvSpPr>
          <p:cNvPr id="3" name="Content Placeholder 2"/>
          <p:cNvSpPr>
            <a:spLocks noGrp="1"/>
          </p:cNvSpPr>
          <p:nvPr>
            <p:ph idx="1"/>
          </p:nvPr>
        </p:nvSpPr>
        <p:spPr>
          <a:xfrm>
            <a:off x="498474" y="1427238"/>
            <a:ext cx="3988859" cy="4698925"/>
          </a:xfrm>
        </p:spPr>
        <p:txBody>
          <a:bodyPr/>
          <a:lstStyle/>
          <a:p>
            <a:r>
              <a:rPr lang="en-US" dirty="0" smtClean="0"/>
              <a:t>Web Browser’s ignore the &lt;</a:t>
            </a:r>
            <a:r>
              <a:rPr lang="en-US" dirty="0" err="1" smtClean="0"/>
              <a:t>iXBRL</a:t>
            </a:r>
            <a:r>
              <a:rPr lang="en-US" dirty="0" smtClean="0"/>
              <a:t>&gt; elements</a:t>
            </a:r>
          </a:p>
          <a:p>
            <a:pPr lvl="1"/>
            <a:r>
              <a:rPr lang="en-US" dirty="0" smtClean="0"/>
              <a:t>Treated as comments</a:t>
            </a:r>
          </a:p>
          <a:p>
            <a:r>
              <a:rPr lang="en-US" dirty="0" smtClean="0"/>
              <a:t>Web Browser’s process the &lt;HTML&gt;</a:t>
            </a:r>
          </a:p>
          <a:p>
            <a:r>
              <a:rPr lang="en-US" dirty="0" err="1" smtClean="0"/>
              <a:t>iXBRL</a:t>
            </a:r>
            <a:r>
              <a:rPr lang="en-US" dirty="0" smtClean="0"/>
              <a:t> Processor</a:t>
            </a:r>
          </a:p>
          <a:p>
            <a:pPr lvl="1"/>
            <a:r>
              <a:rPr lang="en-US" dirty="0" smtClean="0"/>
              <a:t>Converts the &lt;</a:t>
            </a:r>
            <a:r>
              <a:rPr lang="en-US" dirty="0" err="1" smtClean="0"/>
              <a:t>iXBRL</a:t>
            </a:r>
            <a:r>
              <a:rPr lang="en-US" dirty="0" smtClean="0"/>
              <a:t>&gt; elements to standard based XBRL Instance Documents</a:t>
            </a:r>
            <a:endParaRPr lang="en-US" dirty="0"/>
          </a:p>
        </p:txBody>
      </p:sp>
      <p:graphicFrame>
        <p:nvGraphicFramePr>
          <p:cNvPr id="4" name="Diagram 3"/>
          <p:cNvGraphicFramePr/>
          <p:nvPr/>
        </p:nvGraphicFramePr>
        <p:xfrm>
          <a:off x="4487332" y="1875939"/>
          <a:ext cx="4417049" cy="40640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iXBRL</a:t>
            </a:r>
            <a:r>
              <a:rPr lang="en-US" dirty="0" smtClean="0"/>
              <a:t> – Processor</a:t>
            </a:r>
            <a:endParaRPr lang="en-US" dirty="0"/>
          </a:p>
        </p:txBody>
      </p:sp>
      <p:sp>
        <p:nvSpPr>
          <p:cNvPr id="3" name="Content Placeholder 2"/>
          <p:cNvSpPr>
            <a:spLocks noGrp="1"/>
          </p:cNvSpPr>
          <p:nvPr>
            <p:ph idx="1"/>
          </p:nvPr>
        </p:nvSpPr>
        <p:spPr/>
        <p:txBody>
          <a:bodyPr/>
          <a:lstStyle/>
          <a:p>
            <a:r>
              <a:rPr lang="en-US" dirty="0" smtClean="0"/>
              <a:t>Purpose:</a:t>
            </a:r>
          </a:p>
          <a:p>
            <a:pPr lvl="1"/>
            <a:r>
              <a:rPr lang="en-US" dirty="0" smtClean="0"/>
              <a:t>To Generate XBRL from </a:t>
            </a:r>
            <a:r>
              <a:rPr lang="en-US" dirty="0" err="1" smtClean="0"/>
              <a:t>iXBRL</a:t>
            </a:r>
            <a:endParaRPr lang="en-US" dirty="0" smtClean="0"/>
          </a:p>
          <a:p>
            <a:pPr lvl="1"/>
            <a:r>
              <a:rPr lang="en-US" smtClean="0"/>
              <a:t>WITHOUT </a:t>
            </a:r>
            <a:r>
              <a:rPr lang="en-US" dirty="0" smtClean="0"/>
              <a:t>reference to </a:t>
            </a:r>
            <a:r>
              <a:rPr lang="en-US" smtClean="0"/>
              <a:t>a taxonomy</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iXBRL</a:t>
            </a:r>
            <a:r>
              <a:rPr lang="en-US" dirty="0" smtClean="0"/>
              <a:t> - What’s it Look Like</a:t>
            </a:r>
            <a:endParaRPr lang="en-US" dirty="0"/>
          </a:p>
        </p:txBody>
      </p:sp>
      <p:sp>
        <p:nvSpPr>
          <p:cNvPr id="3" name="Content Placeholder 2"/>
          <p:cNvSpPr>
            <a:spLocks noGrp="1"/>
          </p:cNvSpPr>
          <p:nvPr>
            <p:ph idx="4294967295"/>
          </p:nvPr>
        </p:nvSpPr>
        <p:spPr>
          <a:xfrm>
            <a:off x="-1" y="1981200"/>
            <a:ext cx="8932944" cy="4144963"/>
          </a:xfrm>
        </p:spPr>
        <p:txBody>
          <a:bodyPr>
            <a:normAutofit fontScale="92500" lnSpcReduction="10000"/>
          </a:bodyPr>
          <a:lstStyle/>
          <a:p>
            <a:pPr>
              <a:buNone/>
            </a:pPr>
            <a:r>
              <a:rPr lang="en-US" dirty="0" smtClean="0"/>
              <a:t>&lt;td align="right" </a:t>
            </a:r>
            <a:r>
              <a:rPr lang="en-US" dirty="0" err="1" smtClean="0"/>
              <a:t>valign</a:t>
            </a:r>
            <a:r>
              <a:rPr lang="en-US" dirty="0" smtClean="0"/>
              <a:t>="bottom"&gt;</a:t>
            </a:r>
          </a:p>
          <a:p>
            <a:pPr>
              <a:buNone/>
            </a:pPr>
            <a:r>
              <a:rPr lang="en-US" dirty="0" smtClean="0"/>
              <a:t>&lt;small style="font-family: 'Arial'; font-size: 80%;"&gt;</a:t>
            </a:r>
          </a:p>
          <a:p>
            <a:pPr>
              <a:buNone/>
            </a:pPr>
            <a:r>
              <a:rPr lang="en-US" dirty="0" smtClean="0"/>
              <a:t>&lt;</a:t>
            </a:r>
            <a:r>
              <a:rPr lang="en-US" dirty="0" err="1" smtClean="0"/>
              <a:t>b</a:t>
            </a:r>
            <a:r>
              <a:rPr lang="en-US" dirty="0" smtClean="0"/>
              <a:t>&gt;</a:t>
            </a:r>
          </a:p>
          <a:p>
            <a:pPr>
              <a:buNone/>
            </a:pPr>
            <a:r>
              <a:rPr lang="en-US" dirty="0" smtClean="0"/>
              <a:t> &lt;</a:t>
            </a:r>
            <a:r>
              <a:rPr lang="en-US" dirty="0" err="1" smtClean="0"/>
              <a:t>ix:nonFraction</a:t>
            </a:r>
            <a:r>
              <a:rPr lang="en-US" dirty="0" smtClean="0"/>
              <a:t> name="us-</a:t>
            </a:r>
            <a:r>
              <a:rPr lang="en-US" dirty="0" err="1" smtClean="0"/>
              <a:t>gaap:CashAndCashEquivalentsAtCarryingValue</a:t>
            </a:r>
            <a:r>
              <a:rPr lang="en-US" dirty="0" smtClean="0"/>
              <a:t>" </a:t>
            </a:r>
            <a:r>
              <a:rPr lang="en-US" dirty="0" err="1" smtClean="0"/>
              <a:t>contextRef</a:t>
            </a:r>
            <a:r>
              <a:rPr lang="en-US" dirty="0" smtClean="0"/>
              <a:t>="fy10e" </a:t>
            </a:r>
            <a:r>
              <a:rPr lang="en-US" dirty="0" err="1" smtClean="0"/>
              <a:t>unitRef</a:t>
            </a:r>
            <a:r>
              <a:rPr lang="en-US" dirty="0" smtClean="0"/>
              <a:t>="USD" decimals="-6" format="</a:t>
            </a:r>
            <a:r>
              <a:rPr lang="en-US" dirty="0" err="1" smtClean="0"/>
              <a:t>ixt:numcommadot</a:t>
            </a:r>
            <a:r>
              <a:rPr lang="en-US" dirty="0" smtClean="0"/>
              <a:t>" scale="6"&gt;6,076&lt;/</a:t>
            </a:r>
            <a:r>
              <a:rPr lang="en-US" dirty="0" err="1" smtClean="0"/>
              <a:t>ix:nonFraction</a:t>
            </a:r>
            <a:r>
              <a:rPr lang="en-US" dirty="0" smtClean="0"/>
              <a:t>&gt;</a:t>
            </a:r>
          </a:p>
          <a:p>
            <a:pPr>
              <a:buNone/>
            </a:pPr>
            <a:r>
              <a:rPr lang="en-US" dirty="0" smtClean="0"/>
              <a:t> &lt;/</a:t>
            </a:r>
            <a:r>
              <a:rPr lang="en-US" dirty="0" err="1" smtClean="0"/>
              <a:t>b</a:t>
            </a:r>
            <a:r>
              <a:rPr lang="en-US" dirty="0" smtClean="0"/>
              <a:t>&gt;</a:t>
            </a:r>
          </a:p>
          <a:p>
            <a:pPr>
              <a:buNone/>
            </a:pPr>
            <a:r>
              <a:rPr lang="en-US" dirty="0" smtClean="0"/>
              <a:t> &lt;/small&gt;</a:t>
            </a:r>
          </a:p>
          <a:p>
            <a:pPr>
              <a:buNone/>
            </a:pPr>
            <a:r>
              <a:rPr lang="en-US" dirty="0" smtClean="0"/>
              <a:t> &lt;/td&gt; </a:t>
            </a:r>
            <a:endParaRPr lang="en-US" dirty="0"/>
          </a:p>
        </p:txBody>
      </p:sp>
    </p:spTree>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250</TotalTime>
  <Words>945</Words>
  <Application>Microsoft Macintosh PowerPoint</Application>
  <PresentationFormat>On-screen Show (4:3)</PresentationFormat>
  <Paragraphs>115</Paragraphs>
  <Slides>13</Slides>
  <Notes>0</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Advantage</vt:lpstr>
      <vt:lpstr>iXBRL</vt:lpstr>
      <vt:lpstr>iXBRL What is it?</vt:lpstr>
      <vt:lpstr>iXBRL – Who is Using it?</vt:lpstr>
      <vt:lpstr>HMRC – What must be tagged?</vt:lpstr>
      <vt:lpstr>iXBRL Namespaces Used</vt:lpstr>
      <vt:lpstr>iXBRL – How does it work</vt:lpstr>
      <vt:lpstr>iXBRL – Browser vs Processor</vt:lpstr>
      <vt:lpstr>iXBRL – Processor</vt:lpstr>
      <vt:lpstr>iXBRL - What’s it Look Like</vt:lpstr>
      <vt:lpstr>iXBRL - Sepcificaiton</vt:lpstr>
      <vt:lpstr>ix:nonfraction</vt:lpstr>
      <vt:lpstr>ix:Nonnumeric</vt:lpstr>
      <vt:lpstr>ix:resources</vt:lpstr>
    </vt:vector>
  </TitlesOfParts>
  <Company>University of Central Florida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iXBRL</dc:title>
  <dc:creator>Steven Hornik</dc:creator>
  <cp:lastModifiedBy>Steven Hornik</cp:lastModifiedBy>
  <cp:revision>11</cp:revision>
  <dcterms:created xsi:type="dcterms:W3CDTF">2011-07-11T16:22:21Z</dcterms:created>
  <dcterms:modified xsi:type="dcterms:W3CDTF">2011-07-11T18:23:29Z</dcterms:modified>
</cp:coreProperties>
</file>